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3" r:id="rId3"/>
  </p:sldMasterIdLst>
  <p:notesMasterIdLst>
    <p:notesMasterId r:id="rId34"/>
  </p:notesMasterIdLst>
  <p:sldIdLst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entury Gothic" panose="020B0502020202020204" pitchFamily="34" charset="0"/>
      <p:regular r:id="rId39"/>
      <p:bold r:id="rId40"/>
      <p:italic r:id="rId41"/>
      <p:boldItalic r:id="rId42"/>
    </p:embeddedFont>
    <p:embeddedFont>
      <p:font typeface="Gill Sans" panose="020B060402020202020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hO8WEAC4nqF767csb/SPaFQ1UL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5.fntdata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4.fntdata"/><Relationship Id="rId46" Type="http://customschemas.google.com/relationships/presentationmetadata" Target="metadata"/><Relationship Id="rId20" Type="http://schemas.openxmlformats.org/officeDocument/2006/relationships/slide" Target="slides/slide1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aa8dc4b6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3aa8dc4b6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aa8dc4b6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3aa8dc4b6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aa8dc4b6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3aa8dc4b6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aa8dc4b6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3aa8dc4b6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aa8dc4b6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3aa8dc4b6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3aa8dc4b6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3aa8dc4b6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3aa8dc4b6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3aa8dc4b6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3aa8dc4b6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3aa8dc4b6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aa8dc4b6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aa8dc4b6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aa8dc4b6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3aa8dc4b6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3aa8dc4b6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3aa8dc4b6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3aa8dc4b6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3aa8dc4b6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3aa8dc4b6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3aa8dc4b6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3aa8dc4b6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3aa8dc4b69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3aa8dc4b69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3aa8dc4b69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3aa8dc4b6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3aa8dc4b69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3aa8dc4b6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3aa8dc4b69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3aa8dc4b69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3aa8dc4b69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3aa8dc4b69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3aa8dc4b69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3aa8dc4b6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3aa8dc4b6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3aa8dc4b6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3aa8dc4b69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aa8dc4b6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3aa8dc4b6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3aa8dc4b6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3aa8dc4b6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Gill Sans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4269977" y="-1352782"/>
            <a:ext cx="3652047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 rot="5400000">
            <a:off x="7362637" y="1705163"/>
            <a:ext cx="4807326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ill Sans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body" idx="1"/>
          </p:nvPr>
        </p:nvSpPr>
        <p:spPr>
          <a:xfrm rot="5400000">
            <a:off x="1952072" y="-313549"/>
            <a:ext cx="4807326" cy="716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5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5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Gill Sans"/>
              <a:buNone/>
              <a:defRPr sz="3600" b="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2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sz="20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3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sz="20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4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  <a:defRPr sz="24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2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dt" idx="10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ftr" idx="11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Gill Sans"/>
              <a:buNone/>
              <a:defRPr sz="2400" b="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>
            <a:spLocks noGrp="1"/>
          </p:cNvSpPr>
          <p:nvPr>
            <p:ph type="pic" idx="2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1" name="Google Shape;11;p9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9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5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/>
          <p:cNvPicPr preferRelativeResize="0"/>
          <p:nvPr/>
        </p:nvPicPr>
        <p:blipFill rotWithShape="1">
          <a:blip r:embed="rId6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1"/>
          <p:cNvPicPr preferRelativeResize="0"/>
          <p:nvPr/>
        </p:nvPicPr>
        <p:blipFill rotWithShape="1">
          <a:blip r:embed="rId7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1"/>
          <p:cNvPicPr preferRelativeResize="0"/>
          <p:nvPr/>
        </p:nvPicPr>
        <p:blipFill rotWithShape="1">
          <a:blip r:embed="rId8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3"/>
          <p:cNvPicPr preferRelativeResize="0"/>
          <p:nvPr/>
        </p:nvPicPr>
        <p:blipFill rotWithShape="1">
          <a:blip r:embed="rId4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5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3F3F3">
                  <a:alpha val="6666"/>
                </a:srgbClr>
              </a:gs>
              <a:gs pos="36000">
                <a:srgbClr val="F3F3F3">
                  <a:alpha val="5882"/>
                </a:srgbClr>
              </a:gs>
              <a:gs pos="69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3"/>
          <p:cNvPicPr preferRelativeResize="0"/>
          <p:nvPr/>
        </p:nvPicPr>
        <p:blipFill rotWithShape="1">
          <a:blip r:embed="rId6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7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7" name="Google Shape;137;p1" descr="Une image contenant objet d’extérieur, étoile, ciel nocturn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 r="1" b="285"/>
          <a:stretch/>
        </p:blipFill>
        <p:spPr>
          <a:xfrm>
            <a:off x="-2" y="10"/>
            <a:ext cx="1219200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/>
          <p:nvPr/>
        </p:nvSpPr>
        <p:spPr>
          <a:xfrm flipH="1">
            <a:off x="2788200" y="0"/>
            <a:ext cx="94038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0000">
                <a:srgbClr val="000000">
                  <a:alpha val="20000"/>
                </a:srgbClr>
              </a:gs>
              <a:gs pos="58000">
                <a:srgbClr val="000000">
                  <a:alpha val="29803"/>
                </a:srgbClr>
              </a:gs>
              <a:gs pos="100000">
                <a:srgbClr val="000000">
                  <a:alpha val="2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1"/>
          <p:cNvSpPr txBox="1">
            <a:spLocks noGrp="1"/>
          </p:cNvSpPr>
          <p:nvPr>
            <p:ph type="subTitle" idx="1"/>
          </p:nvPr>
        </p:nvSpPr>
        <p:spPr>
          <a:xfrm>
            <a:off x="7848600" y="3968496"/>
            <a:ext cx="4023360" cy="120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rPr lang="fr-FR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40" name="Google Shape;140;p1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1006650" y="1412050"/>
            <a:ext cx="10178700" cy="8310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fr-FR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PROJET EN ENTREPRISE ÉPREUVE UE52</a:t>
            </a: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2195700" y="2204800"/>
            <a:ext cx="7800600" cy="13851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fr-FR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Surveillance d’un serveur WEB et d’un serveur VSFTPD avec</a:t>
            </a:r>
            <a:r>
              <a:rPr lang="fr-FR"/>
              <a:t> </a:t>
            </a:r>
            <a:r>
              <a:rPr lang="fr-FR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une SIEM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01425" y="3968500"/>
            <a:ext cx="12842600" cy="17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1125" y="3968500"/>
            <a:ext cx="12842600" cy="17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9988" y="4210288"/>
            <a:ext cx="2590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5575" y="4250025"/>
            <a:ext cx="2929526" cy="11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aa8dc4b69_0_2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 dirty="0">
                <a:latin typeface="Calibri"/>
                <a:ea typeface="Calibri"/>
                <a:cs typeface="Calibri"/>
                <a:sym typeface="Calibri"/>
              </a:rPr>
              <a:t>SIEM</a:t>
            </a:r>
          </a:p>
          <a:p>
            <a:pPr marL="800100" lvl="1" indent="-309880">
              <a:buSzPts val="3000"/>
              <a:buFont typeface="Calibri"/>
              <a:buChar char="►"/>
            </a:pPr>
            <a:r>
              <a:rPr lang="fr-FR" sz="2800" dirty="0">
                <a:latin typeface="Calibri"/>
                <a:ea typeface="Calibri"/>
                <a:cs typeface="Calibri"/>
                <a:sym typeface="Calibri"/>
              </a:rPr>
              <a:t>Infraction par log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800100" lvl="1" indent="-309880">
              <a:buSzPts val="3000"/>
              <a:buFont typeface="Calibri"/>
              <a:buChar char="►"/>
            </a:pPr>
            <a:r>
              <a:rPr lang="fr-FR" sz="2800" dirty="0">
                <a:latin typeface="Calibri"/>
                <a:ea typeface="Calibri"/>
                <a:cs typeface="Calibri"/>
                <a:sym typeface="Calibri"/>
              </a:rPr>
              <a:t>Intégrité des fichiers</a:t>
            </a:r>
            <a:br>
              <a:rPr lang="fr-FR" sz="2800" dirty="0">
                <a:latin typeface="Calibri"/>
                <a:ea typeface="Calibri"/>
                <a:cs typeface="Calibri"/>
                <a:sym typeface="Calibri"/>
              </a:rPr>
            </a:b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 dirty="0">
                <a:latin typeface="Calibri"/>
                <a:ea typeface="Calibri"/>
                <a:cs typeface="Calibri"/>
                <a:sym typeface="Calibri"/>
              </a:rPr>
              <a:t>Enjeux et Risques</a:t>
            </a:r>
            <a:br>
              <a:rPr lang="fr-FR" sz="3000" dirty="0">
                <a:latin typeface="Calibri"/>
                <a:ea typeface="Calibri"/>
                <a:cs typeface="Calibri"/>
                <a:sym typeface="Calibri"/>
              </a:rPr>
            </a:b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38481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 dirty="0">
                <a:latin typeface="Calibri"/>
                <a:ea typeface="Calibri"/>
                <a:cs typeface="Calibri"/>
                <a:sym typeface="Calibri"/>
              </a:rPr>
              <a:t>Surveillance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38481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 dirty="0">
                <a:latin typeface="Calibri"/>
                <a:ea typeface="Calibri"/>
                <a:cs typeface="Calibri"/>
                <a:sym typeface="Calibri"/>
              </a:rPr>
              <a:t>Fuite d’informations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13aa8dc4b69_0_20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224" name="Google Shape;224;g13aa8dc4b69_0_20"/>
          <p:cNvSpPr txBox="1">
            <a:spLocks noGrp="1"/>
          </p:cNvSpPr>
          <p:nvPr>
            <p:ph type="ctrTitle" idx="4294967295"/>
          </p:nvPr>
        </p:nvSpPr>
        <p:spPr>
          <a:xfrm>
            <a:off x="3092548" y="3188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PROBLÉMATIQUE</a:t>
            </a:r>
            <a:endParaRPr sz="3500" b="1"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3aa8dc4b69_0_25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230" name="Google Shape;230;g13aa8dc4b69_0_25"/>
          <p:cNvSpPr txBox="1">
            <a:spLocks noGrp="1"/>
          </p:cNvSpPr>
          <p:nvPr>
            <p:ph type="ctrTitle" idx="4294967295"/>
          </p:nvPr>
        </p:nvSpPr>
        <p:spPr>
          <a:xfrm>
            <a:off x="3092548" y="3188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SOLUTION</a:t>
            </a:r>
            <a:endParaRPr sz="3500"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31" name="Google Shape;231;g13aa8dc4b69_0_2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Nouveau serveur WAZUH à 2 modules: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38481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Security event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38481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Integrity Monitoring</a:t>
            </a:r>
            <a:br>
              <a:rPr lang="fr-FR" sz="3000">
                <a:latin typeface="Calibri"/>
                <a:ea typeface="Calibri"/>
                <a:cs typeface="Calibri"/>
                <a:sym typeface="Calibri"/>
              </a:rPr>
            </a:b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Agents WAZUH sur 2 serveurs: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38481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Web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38481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VSFTPD</a:t>
            </a:r>
            <a:br>
              <a:rPr lang="fr-FR" sz="3000">
                <a:latin typeface="Calibri"/>
                <a:ea typeface="Calibri"/>
                <a:cs typeface="Calibri"/>
                <a:sym typeface="Calibri"/>
              </a:rPr>
            </a:b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Tests de mise en situation de piratage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aa8dc4b69_0_30"/>
          <p:cNvSpPr txBox="1">
            <a:spLocks noGrp="1"/>
          </p:cNvSpPr>
          <p:nvPr>
            <p:ph type="body" idx="1"/>
          </p:nvPr>
        </p:nvSpPr>
        <p:spPr>
          <a:xfrm>
            <a:off x="1225850" y="5837350"/>
            <a:ext cx="9104700" cy="11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/var/ossec/ruleset/rules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regles</a:t>
            </a:r>
            <a:endParaRPr/>
          </a:p>
        </p:txBody>
      </p:sp>
      <p:sp>
        <p:nvSpPr>
          <p:cNvPr id="237" name="Google Shape;237;g13aa8dc4b69_0_30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pic>
        <p:nvPicPr>
          <p:cNvPr id="238" name="Google Shape;238;g13aa8dc4b69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650" y="1071563"/>
            <a:ext cx="9410700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13aa8dc4b69_0_30"/>
          <p:cNvSpPr txBox="1">
            <a:spLocks noGrp="1"/>
          </p:cNvSpPr>
          <p:nvPr>
            <p:ph type="ctrTitle" idx="4294967295"/>
          </p:nvPr>
        </p:nvSpPr>
        <p:spPr>
          <a:xfrm>
            <a:off x="3092548" y="3188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1428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SURVEILLANCE DU SERVEUR WEB</a:t>
            </a:r>
            <a:endParaRPr sz="3500" b="1"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13aa8dc4b69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438" y="1157288"/>
            <a:ext cx="9001125" cy="45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13aa8dc4b69_0_52"/>
          <p:cNvSpPr txBox="1">
            <a:spLocks noGrp="1"/>
          </p:cNvSpPr>
          <p:nvPr>
            <p:ph type="ctrTitle" idx="4294967295"/>
          </p:nvPr>
        </p:nvSpPr>
        <p:spPr>
          <a:xfrm>
            <a:off x="2778600" y="318800"/>
            <a:ext cx="66348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1428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SECURITY EVENT MODE GRAPHIQUE</a:t>
            </a:r>
            <a:endParaRPr sz="3500"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46" name="Google Shape;246;g13aa8dc4b69_0_52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13aa8dc4b69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450" y="295275"/>
            <a:ext cx="8801100" cy="626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3aa8dc4b69_0_58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g13aa8dc4b69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438" y="319088"/>
            <a:ext cx="9001125" cy="621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13aa8dc4b69_0_64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g13aa8dc4b69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650" y="363175"/>
            <a:ext cx="9404701" cy="5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13aa8dc4b69_0_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438" y="1414463"/>
            <a:ext cx="9001125" cy="47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13aa8dc4b69_0_70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g13aa8dc4b69_0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438" y="1853125"/>
            <a:ext cx="900112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13aa8dc4b69_0_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025" y="3774300"/>
            <a:ext cx="11813951" cy="193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13aa8dc4b69_0_77"/>
          <p:cNvSpPr txBox="1">
            <a:spLocks noGrp="1"/>
          </p:cNvSpPr>
          <p:nvPr>
            <p:ph type="ctrTitle" idx="4294967295"/>
          </p:nvPr>
        </p:nvSpPr>
        <p:spPr>
          <a:xfrm>
            <a:off x="3092548" y="3188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LES RÈGLES</a:t>
            </a:r>
            <a:endParaRPr sz="3500"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73" name="Google Shape;273;g13aa8dc4b69_0_77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aa8dc4b69_0_35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pic>
        <p:nvPicPr>
          <p:cNvPr id="279" name="Google Shape;279;g13aa8dc4b69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902" y="1157125"/>
            <a:ext cx="7926197" cy="5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13aa8dc4b69_0_35"/>
          <p:cNvSpPr txBox="1">
            <a:spLocks noGrp="1"/>
          </p:cNvSpPr>
          <p:nvPr>
            <p:ph type="ctrTitle" idx="4294967295"/>
          </p:nvPr>
        </p:nvSpPr>
        <p:spPr>
          <a:xfrm>
            <a:off x="3092550" y="3188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SURVEILLANCE DU SERVER FTP</a:t>
            </a:r>
            <a:endParaRPr sz="3500" b="1"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13aa8dc4b69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712" y="385762"/>
            <a:ext cx="8816576" cy="608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3aa8dc4b69_0_91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"/>
          <p:cNvPicPr preferRelativeResize="0"/>
          <p:nvPr/>
        </p:nvPicPr>
        <p:blipFill rotWithShape="1">
          <a:blip r:embed="rId4">
            <a:alphaModFix/>
          </a:blip>
          <a:srcRect t="13094" r="-1" b="13700"/>
          <a:stretch/>
        </p:blipFill>
        <p:spPr>
          <a:xfrm>
            <a:off x="305" y="0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 extrusionOk="0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3092548" y="3188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SOMMAIRE</a:t>
            </a:r>
            <a:endParaRPr sz="3500"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154" name="Google Shape;154;p2"/>
          <p:cNvSpPr txBox="1">
            <a:spLocks noGrp="1"/>
          </p:cNvSpPr>
          <p:nvPr>
            <p:ph type="body" idx="4294967295"/>
          </p:nvPr>
        </p:nvSpPr>
        <p:spPr>
          <a:xfrm>
            <a:off x="1258044" y="1019274"/>
            <a:ext cx="8946600" cy="5519913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178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178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WAZUH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34671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PRÉSENTATION DE LA SIEM EVENT (SECURITY EVENT)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34671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PRÉSENTATION DE LA SIEM FIM (INTEGRITY MONITORING)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34671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PRÉSENTATION DES AGENTS WAZUH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178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CONTEXTE</a:t>
            </a:r>
          </a:p>
          <a:p>
            <a:pPr marL="342900" lvl="0" indent="-27178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PROBLÉMATIQUE</a:t>
            </a:r>
          </a:p>
          <a:p>
            <a:pPr marL="342900" lvl="0" indent="-27178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SOLUTION</a:t>
            </a:r>
          </a:p>
          <a:p>
            <a:pPr marL="342900" lvl="0" indent="-27178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SURVEILLANCE DU SERVEUR APACHE (WEB)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178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SURVEILLANCE D’UN SERVEUR VSFTPD (FTP)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178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►"/>
            </a:pPr>
            <a:r>
              <a:rPr lang="fr-FR" sz="2400" dirty="0"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13aa8dc4b69_0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600" y="968825"/>
            <a:ext cx="7466799" cy="579962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13aa8dc4b69_0_97"/>
          <p:cNvSpPr txBox="1">
            <a:spLocks noGrp="1"/>
          </p:cNvSpPr>
          <p:nvPr>
            <p:ph type="ctrTitle" idx="4294967295"/>
          </p:nvPr>
        </p:nvSpPr>
        <p:spPr>
          <a:xfrm>
            <a:off x="3092548" y="1664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MÉTHODE BRUTE FORCE</a:t>
            </a:r>
            <a:endParaRPr sz="3500"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93" name="Google Shape;293;g13aa8dc4b69_0_97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g13aa8dc4b69_0_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025" y="176875"/>
            <a:ext cx="8477949" cy="650425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13aa8dc4b69_0_103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13aa8dc4b69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51" y="2017431"/>
            <a:ext cx="11383298" cy="119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13aa8dc4b69_0_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363" y="4066455"/>
            <a:ext cx="11383274" cy="159004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13aa8dc4b69_0_109"/>
          <p:cNvSpPr txBox="1">
            <a:spLocks noGrp="1"/>
          </p:cNvSpPr>
          <p:nvPr>
            <p:ph type="ctrTitle" idx="4294967295"/>
          </p:nvPr>
        </p:nvSpPr>
        <p:spPr>
          <a:xfrm>
            <a:off x="3092548" y="3188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LES RÈGLES</a:t>
            </a:r>
            <a:endParaRPr sz="3500"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07" name="Google Shape;307;g13aa8dc4b69_0_109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13aa8dc4b69_0_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438" y="1953200"/>
            <a:ext cx="9001125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13aa8dc4b69_0_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3360" y="4806500"/>
            <a:ext cx="8425280" cy="18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13aa8dc4b69_0_116"/>
          <p:cNvSpPr txBox="1">
            <a:spLocks noGrp="1"/>
          </p:cNvSpPr>
          <p:nvPr>
            <p:ph type="ctrTitle" idx="4294967295"/>
          </p:nvPr>
        </p:nvSpPr>
        <p:spPr>
          <a:xfrm>
            <a:off x="3092548" y="3188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1428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MÉTHODE DE MODIFICATION DE FICHIER DE CONFIGURATION</a:t>
            </a:r>
            <a:endParaRPr sz="3500"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15" name="Google Shape;315;g13aa8dc4b69_0_116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13aa8dc4b69_0_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438" y="495300"/>
            <a:ext cx="9001125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13aa8dc4b69_0_123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g13aa8dc4b69_0_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675" y="2914650"/>
            <a:ext cx="748665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13aa8dc4b69_0_129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13aa8dc4b69_0_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438" y="2185988"/>
            <a:ext cx="9001125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13aa8dc4b69_0_135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334" name="Google Shape;334;g13aa8dc4b69_0_135"/>
          <p:cNvSpPr txBox="1">
            <a:spLocks noGrp="1"/>
          </p:cNvSpPr>
          <p:nvPr>
            <p:ph type="ctrTitle" idx="4294967295"/>
          </p:nvPr>
        </p:nvSpPr>
        <p:spPr>
          <a:xfrm>
            <a:off x="3092548" y="3188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LES RÈGLES</a:t>
            </a:r>
            <a:endParaRPr sz="3500" b="1"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g13aa8dc4b69_0_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3125" y="1153262"/>
            <a:ext cx="8465749" cy="551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13aa8dc4b69_0_141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341" name="Google Shape;341;g13aa8dc4b69_0_141"/>
          <p:cNvSpPr txBox="1">
            <a:spLocks noGrp="1"/>
          </p:cNvSpPr>
          <p:nvPr>
            <p:ph type="ctrTitle" idx="4294967295"/>
          </p:nvPr>
        </p:nvSpPr>
        <p:spPr>
          <a:xfrm>
            <a:off x="3092548" y="3188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MÉTHODE AJOUT D’IMAGE</a:t>
            </a:r>
            <a:endParaRPr sz="3500" b="1"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g13aa8dc4b69_0_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438" y="2790825"/>
            <a:ext cx="9001125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13aa8dc4b69_0_147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348" name="Google Shape;348;g13aa8dc4b69_0_147"/>
          <p:cNvSpPr txBox="1">
            <a:spLocks noGrp="1"/>
          </p:cNvSpPr>
          <p:nvPr>
            <p:ph type="ctrTitle" idx="4294967295"/>
          </p:nvPr>
        </p:nvSpPr>
        <p:spPr>
          <a:xfrm>
            <a:off x="3092548" y="3188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LA RÈGLES</a:t>
            </a:r>
            <a:endParaRPr sz="3500" b="1"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3aa8dc4b69_0_40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354" name="Google Shape;354;g13aa8dc4b69_0_40"/>
          <p:cNvSpPr txBox="1">
            <a:spLocks noGrp="1"/>
          </p:cNvSpPr>
          <p:nvPr>
            <p:ph type="ctrTitle" idx="4294967295"/>
          </p:nvPr>
        </p:nvSpPr>
        <p:spPr>
          <a:xfrm>
            <a:off x="3092548" y="3188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3500"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355" name="Google Shape;355;g13aa8dc4b69_0_40"/>
          <p:cNvSpPr txBox="1">
            <a:spLocks noGrp="1"/>
          </p:cNvSpPr>
          <p:nvPr>
            <p:ph type="body" idx="1"/>
          </p:nvPr>
        </p:nvSpPr>
        <p:spPr>
          <a:xfrm>
            <a:off x="1103300" y="1655700"/>
            <a:ext cx="9677700" cy="45927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800100" lvl="0" indent="-281305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Point faible: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200150" lvl="1" indent="-356235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Trop d’alertes -&gt; Nécessite l’emploi d’un SOC</a:t>
            </a:r>
            <a:br>
              <a:rPr lang="fr-FR" sz="3000">
                <a:latin typeface="Calibri"/>
                <a:ea typeface="Calibri"/>
                <a:cs typeface="Calibri"/>
                <a:sym typeface="Calibri"/>
              </a:rPr>
            </a:b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281305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Point fort: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200150" lvl="1" indent="-356235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Logiciel open source amené à évoluer</a:t>
            </a:r>
            <a:br>
              <a:rPr lang="fr-FR" sz="3000">
                <a:latin typeface="Calibri"/>
                <a:ea typeface="Calibri"/>
                <a:cs typeface="Calibri"/>
                <a:sym typeface="Calibri"/>
              </a:rPr>
            </a:b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281305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Améliorations possibles: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200150" lvl="1" indent="-356235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Gestion des notifications d’alertes par priorité/gravité (envoi de mail)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200150" lvl="1" indent="-356235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Ajout de règles personnalisables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200150" lvl="1" indent="-356235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Intégration à des applications tierces (Teams, Discord…)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>
            <a:spLocks noGrp="1"/>
          </p:cNvSpPr>
          <p:nvPr>
            <p:ph type="title"/>
          </p:nvPr>
        </p:nvSpPr>
        <p:spPr>
          <a:xfrm>
            <a:off x="3295050" y="0"/>
            <a:ext cx="5601900" cy="1747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35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3" descr="Une image contenant eau, table, lumière, assis&#10;&#10;Description générée avec un niveau de confiance très élevé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5749" y="1747324"/>
            <a:ext cx="12203497" cy="516052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162" name="Google Shape;162;p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Projet: préparation et installation en amont de deux serveurs</a:t>
            </a:r>
            <a:br>
              <a:rPr lang="fr-FR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3000"/>
              <a:buFont typeface="Calibri"/>
              <a:buChar char="►"/>
            </a:pPr>
            <a:r>
              <a:rPr lang="fr-FR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HIDS</a:t>
            </a:r>
            <a:endParaRPr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1" indent="-309880">
              <a:buClr>
                <a:srgbClr val="86D1D8"/>
              </a:buClr>
              <a:buSzPts val="3000"/>
              <a:buFont typeface="Calibri"/>
              <a:buChar char="►"/>
            </a:pPr>
            <a:r>
              <a:rPr lang="fr-F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WAZUH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lvl="2" indent="-384810">
              <a:buClr>
                <a:srgbClr val="86D1D8"/>
              </a:buClr>
              <a:buSzPts val="3000"/>
              <a:buFont typeface="Calibri"/>
              <a:buChar char="►"/>
            </a:pPr>
            <a:r>
              <a:rPr lang="fr-F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Partie technique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lvl="2" indent="-384810">
              <a:buClr>
                <a:srgbClr val="86D1D8"/>
              </a:buClr>
              <a:buSzPts val="3000"/>
              <a:buFont typeface="Calibri"/>
              <a:buChar char="►"/>
            </a:pPr>
            <a:r>
              <a:rPr lang="fr-FR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Simulation d’intrusion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1534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3000"/>
              <a:buNone/>
            </a:pPr>
            <a:endParaRPr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3aa8dc4b69_0_153"/>
          <p:cNvSpPr txBox="1">
            <a:spLocks noGrp="1"/>
          </p:cNvSpPr>
          <p:nvPr>
            <p:ph type="title"/>
          </p:nvPr>
        </p:nvSpPr>
        <p:spPr>
          <a:xfrm>
            <a:off x="1393650" y="2728800"/>
            <a:ext cx="9404700" cy="1400400"/>
          </a:xfrm>
          <a:prstGeom prst="rect">
            <a:avLst/>
          </a:prstGeom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MERCI</a:t>
            </a:r>
            <a:endParaRPr/>
          </a:p>
        </p:txBody>
      </p:sp>
      <p:sp>
        <p:nvSpPr>
          <p:cNvPr id="361" name="Google Shape;361;g13aa8dc4b69_0_153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" descr="Une image contenant eau, table, lumière, assis&#10;&#10;Description générée avec un niveau de confiance très élevé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50" y="-6713"/>
            <a:ext cx="12203499" cy="431225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>
            <a:spLocks noGrp="1"/>
          </p:cNvSpPr>
          <p:nvPr>
            <p:ph type="title"/>
          </p:nvPr>
        </p:nvSpPr>
        <p:spPr>
          <a:xfrm>
            <a:off x="1393650" y="513197"/>
            <a:ext cx="9404700" cy="7728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PRÉSENTATION D’UN HIDS</a:t>
            </a:r>
            <a:endParaRPr sz="3500" b="1">
              <a:latin typeface="Federo"/>
              <a:ea typeface="Federo"/>
              <a:cs typeface="Federo"/>
              <a:sym typeface="Fede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endParaRPr/>
          </a:p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4550" y="1343037"/>
            <a:ext cx="3402900" cy="49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7797450" y="5597225"/>
            <a:ext cx="4496700" cy="7080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*HIDS : Host-</a:t>
            </a:r>
            <a:r>
              <a:rPr lang="fr-FR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fr-FR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Intrusion </a:t>
            </a:r>
            <a:r>
              <a:rPr lang="fr-FR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Detection</a:t>
            </a:r>
            <a:r>
              <a:rPr lang="fr-FR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System</a:t>
            </a:r>
            <a:endParaRPr sz="1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Système de surveillance SOC</a:t>
            </a:r>
            <a:endParaRPr sz="1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6" descr="Une image contenant eau, table, lumière, assis&#10;&#10;Description générée avec un niveau de confiance très élevé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629" y="3185059"/>
            <a:ext cx="12203499" cy="367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 txBox="1">
            <a:spLocks noGrp="1"/>
          </p:cNvSpPr>
          <p:nvPr>
            <p:ph type="title"/>
          </p:nvPr>
        </p:nvSpPr>
        <p:spPr>
          <a:xfrm>
            <a:off x="1393650" y="543950"/>
            <a:ext cx="9404700" cy="7113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Federo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WAZUH</a:t>
            </a:r>
            <a:endParaRPr sz="3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HIDS</a:t>
            </a:r>
            <a:br>
              <a:rPr lang="fr-FR" sz="3000">
                <a:latin typeface="Calibri"/>
                <a:ea typeface="Calibri"/>
                <a:cs typeface="Calibri"/>
                <a:sym typeface="Calibri"/>
              </a:rPr>
            </a:b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Security event</a:t>
            </a:r>
            <a:br>
              <a:rPr lang="fr-FR" sz="3000">
                <a:latin typeface="Calibri"/>
                <a:ea typeface="Calibri"/>
                <a:cs typeface="Calibri"/>
                <a:sym typeface="Calibri"/>
              </a:rPr>
            </a:b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Integrity monitoring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7" descr="Une image contenant eau, table, lumière, assis&#10;&#10;Description générée avec un niveau de confiance très élevé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50" y="-6715"/>
            <a:ext cx="12203500" cy="388093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 txBox="1">
            <a:spLocks noGrp="1"/>
          </p:cNvSpPr>
          <p:nvPr>
            <p:ph type="title"/>
          </p:nvPr>
        </p:nvSpPr>
        <p:spPr>
          <a:xfrm>
            <a:off x="1393650" y="528922"/>
            <a:ext cx="9404700" cy="8361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Federo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SIEM EVENT</a:t>
            </a:r>
            <a:endParaRPr/>
          </a:p>
        </p:txBody>
      </p:sp>
      <p:sp>
        <p:nvSpPr>
          <p:cNvPr id="193" name="Google Shape;193;p7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194" name="Google Shape;194;p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Alertes de sécurité</a:t>
            </a:r>
            <a:br>
              <a:rPr lang="fr-FR" sz="3000">
                <a:latin typeface="Calibri"/>
                <a:ea typeface="Calibri"/>
                <a:cs typeface="Calibri"/>
                <a:sym typeface="Calibri"/>
              </a:rPr>
            </a:b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LOGS</a:t>
            </a:r>
            <a:br>
              <a:rPr lang="fr-FR" sz="3000">
                <a:latin typeface="Calibri"/>
                <a:ea typeface="Calibri"/>
                <a:cs typeface="Calibri"/>
                <a:sym typeface="Calibri"/>
              </a:rPr>
            </a:b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Graphique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200" name="Google Shape;200;p8"/>
          <p:cNvSpPr txBox="1">
            <a:spLocks noGrp="1"/>
          </p:cNvSpPr>
          <p:nvPr>
            <p:ph type="ctrTitle" idx="4294967295"/>
          </p:nvPr>
        </p:nvSpPr>
        <p:spPr>
          <a:xfrm>
            <a:off x="3092548" y="3188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SIEM FIM</a:t>
            </a:r>
            <a:endParaRPr sz="3500"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Alertes de sécurité</a:t>
            </a:r>
            <a:br>
              <a:rPr lang="fr-FR" sz="3000">
                <a:latin typeface="Calibri"/>
                <a:ea typeface="Calibri"/>
                <a:cs typeface="Calibri"/>
                <a:sym typeface="Calibri"/>
              </a:rPr>
            </a:b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Dossiers et fichiers</a:t>
            </a:r>
            <a:br>
              <a:rPr lang="fr-FR" sz="3000">
                <a:latin typeface="Calibri"/>
                <a:ea typeface="Calibri"/>
                <a:cs typeface="Calibri"/>
                <a:sym typeface="Calibri"/>
              </a:rPr>
            </a:b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Configuration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13aa8dc4b69_0_13" descr="Une image contenant eau, table, lumière, assis&#10;&#10;Description générée avec un niveau de confiance très élevé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50" y="-6715"/>
            <a:ext cx="12203499" cy="388093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3aa8dc4b69_0_1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 dirty="0">
                <a:latin typeface="Calibri"/>
                <a:ea typeface="Calibri"/>
                <a:cs typeface="Calibri"/>
                <a:sym typeface="Calibri"/>
              </a:rPr>
              <a:t>Collecteur d’informations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 dirty="0">
                <a:latin typeface="Calibri"/>
                <a:ea typeface="Calibri"/>
                <a:cs typeface="Calibri"/>
                <a:sym typeface="Calibri"/>
              </a:rPr>
              <a:t>Remonte les Logs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 dirty="0">
                <a:latin typeface="Calibri"/>
                <a:ea typeface="Calibri"/>
                <a:cs typeface="Calibri"/>
                <a:sym typeface="Calibri"/>
              </a:rPr>
              <a:t>Les Alertes (</a:t>
            </a:r>
            <a:r>
              <a:rPr lang="fr-FR" sz="3000" dirty="0" err="1">
                <a:latin typeface="Calibri"/>
                <a:ea typeface="Calibri"/>
                <a:cs typeface="Calibri"/>
                <a:sym typeface="Calibri"/>
              </a:rPr>
              <a:t>event</a:t>
            </a:r>
            <a:r>
              <a:rPr lang="fr-FR" sz="30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 dirty="0">
                <a:latin typeface="Calibri"/>
                <a:ea typeface="Calibri"/>
                <a:cs typeface="Calibri"/>
                <a:sym typeface="Calibri"/>
              </a:rPr>
              <a:t>Interface graphique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 dirty="0">
                <a:latin typeface="Calibri"/>
                <a:ea typeface="Calibri"/>
                <a:cs typeface="Calibri"/>
                <a:sym typeface="Calibri"/>
              </a:rPr>
              <a:t>Règle préétablie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 dirty="0">
                <a:latin typeface="Calibri"/>
                <a:ea typeface="Calibri"/>
                <a:cs typeface="Calibri"/>
                <a:sym typeface="Calibri"/>
              </a:rPr>
              <a:t>Configuration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7084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 dirty="0">
                <a:latin typeface="Calibri"/>
                <a:ea typeface="Calibri"/>
                <a:cs typeface="Calibri"/>
                <a:sym typeface="Calibri"/>
              </a:rPr>
              <a:t>Groupe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3aa8dc4b69_0_13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209" name="Google Shape;209;g13aa8dc4b69_0_13"/>
          <p:cNvSpPr txBox="1">
            <a:spLocks noGrp="1"/>
          </p:cNvSpPr>
          <p:nvPr>
            <p:ph type="ctrTitle" idx="4294967295"/>
          </p:nvPr>
        </p:nvSpPr>
        <p:spPr>
          <a:xfrm>
            <a:off x="3092548" y="3188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AGENT WAZUH</a:t>
            </a:r>
            <a:endParaRPr sz="3500" b="1">
              <a:latin typeface="Federo"/>
              <a:ea typeface="Federo"/>
              <a:cs typeface="Federo"/>
              <a:sym typeface="Fede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13aa8dc4b69_0_8" descr="Une image contenant eau, table, lumière, assis&#10;&#10;Description générée avec un niveau de confiance très élevé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5746" y="3464834"/>
            <a:ext cx="12203499" cy="36796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215" name="Google Shape;215;g13aa8dc4b69_0_8"/>
          <p:cNvSpPr txBox="1"/>
          <p:nvPr/>
        </p:nvSpPr>
        <p:spPr>
          <a:xfrm>
            <a:off x="10878025" y="6526425"/>
            <a:ext cx="124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Gill Sans"/>
              <a:buNone/>
            </a:pPr>
            <a:r>
              <a:rPr lang="fr-FR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Sébastien BRET</a:t>
            </a:r>
            <a:endParaRPr/>
          </a:p>
        </p:txBody>
      </p:sp>
      <p:sp>
        <p:nvSpPr>
          <p:cNvPr id="216" name="Google Shape;216;g13aa8dc4b69_0_8"/>
          <p:cNvSpPr txBox="1">
            <a:spLocks noGrp="1"/>
          </p:cNvSpPr>
          <p:nvPr>
            <p:ph type="ctrTitle" idx="4294967295"/>
          </p:nvPr>
        </p:nvSpPr>
        <p:spPr>
          <a:xfrm>
            <a:off x="3092548" y="318812"/>
            <a:ext cx="6006900" cy="10092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</a:pPr>
            <a:r>
              <a:rPr lang="fr-FR" sz="3500" b="1">
                <a:latin typeface="Calibri"/>
                <a:ea typeface="Calibri"/>
                <a:cs typeface="Calibri"/>
                <a:sym typeface="Calibri"/>
              </a:rPr>
              <a:t>CONTEXTE</a:t>
            </a:r>
            <a:endParaRPr sz="3500" b="1"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17" name="Google Shape;217;g13aa8dc4b69_0_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  <a:effectLst>
            <a:outerShdw blurRad="57150" dist="476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Sécurité</a:t>
            </a:r>
            <a:br>
              <a:rPr lang="fr-FR" sz="3000">
                <a:latin typeface="Calibri"/>
                <a:ea typeface="Calibri"/>
                <a:cs typeface="Calibri"/>
                <a:sym typeface="Calibri"/>
              </a:rPr>
            </a:b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LOGS</a:t>
            </a:r>
            <a:br>
              <a:rPr lang="fr-FR" sz="3000">
                <a:latin typeface="Calibri"/>
                <a:ea typeface="Calibri"/>
                <a:cs typeface="Calibri"/>
                <a:sym typeface="Calibri"/>
              </a:rPr>
            </a:b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9880" algn="l" rtl="0">
              <a:spcBef>
                <a:spcPts val="1000"/>
              </a:spcBef>
              <a:spcAft>
                <a:spcPts val="0"/>
              </a:spcAft>
              <a:buSzPts val="3000"/>
              <a:buFont typeface="Calibri"/>
              <a:buChar char="►"/>
            </a:pPr>
            <a:r>
              <a:rPr lang="fr-FR" sz="3000">
                <a:latin typeface="Calibri"/>
                <a:ea typeface="Calibri"/>
                <a:cs typeface="Calibri"/>
                <a:sym typeface="Calibri"/>
              </a:rPr>
              <a:t>Modifications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1C2032"/>
      </a:dk2>
      <a:lt2>
        <a:srgbClr val="F0F3F2"/>
      </a:lt2>
      <a:accent1>
        <a:srgbClr val="DB348D"/>
      </a:accent1>
      <a:accent2>
        <a:srgbClr val="CA23C1"/>
      </a:accent2>
      <a:accent3>
        <a:srgbClr val="9E34DB"/>
      </a:accent3>
      <a:accent4>
        <a:srgbClr val="512FCD"/>
      </a:accent4>
      <a:accent5>
        <a:srgbClr val="3456DB"/>
      </a:accent5>
      <a:accent6>
        <a:srgbClr val="2389CA"/>
      </a:accent6>
      <a:hlink>
        <a:srgbClr val="3F43B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345</Words>
  <Application>Microsoft Office PowerPoint</Application>
  <PresentationFormat>Grand écran</PresentationFormat>
  <Paragraphs>116</Paragraphs>
  <Slides>30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Noto Sans Symbols</vt:lpstr>
      <vt:lpstr>Calibri</vt:lpstr>
      <vt:lpstr>Century Gothic</vt:lpstr>
      <vt:lpstr>Gill Sans</vt:lpstr>
      <vt:lpstr>Federo</vt:lpstr>
      <vt:lpstr>Arial</vt:lpstr>
      <vt:lpstr>DividendVTI</vt:lpstr>
      <vt:lpstr>Ion</vt:lpstr>
      <vt:lpstr>Ion</vt:lpstr>
      <vt:lpstr>PROJET EN ENTREPRISE ÉPREUVE UE52</vt:lpstr>
      <vt:lpstr>SOMMAIRE</vt:lpstr>
      <vt:lpstr>INTRODUCTION</vt:lpstr>
      <vt:lpstr>PRÉSENTATION D’UN HIDS </vt:lpstr>
      <vt:lpstr>WAZUH</vt:lpstr>
      <vt:lpstr>SIEM EVENT</vt:lpstr>
      <vt:lpstr>SIEM FIM</vt:lpstr>
      <vt:lpstr>AGENT WAZUH</vt:lpstr>
      <vt:lpstr>CONTEXTE</vt:lpstr>
      <vt:lpstr>PROBLÉMATIQUE</vt:lpstr>
      <vt:lpstr>SOLUTION</vt:lpstr>
      <vt:lpstr>SURVEILLANCE DU SERVEUR WEB</vt:lpstr>
      <vt:lpstr>SECURITY EVENT MODE GRAPHIQUE</vt:lpstr>
      <vt:lpstr>Présentation PowerPoint</vt:lpstr>
      <vt:lpstr>Présentation PowerPoint</vt:lpstr>
      <vt:lpstr>Présentation PowerPoint</vt:lpstr>
      <vt:lpstr>LES RÈGLES</vt:lpstr>
      <vt:lpstr>SURVEILLANCE DU SERVER FTP</vt:lpstr>
      <vt:lpstr>Présentation PowerPoint</vt:lpstr>
      <vt:lpstr>MÉTHODE BRUTE FORCE</vt:lpstr>
      <vt:lpstr>Présentation PowerPoint</vt:lpstr>
      <vt:lpstr>LES RÈGLES</vt:lpstr>
      <vt:lpstr>MÉTHODE DE MODIFICATION DE FICHIER DE CONFIGURATION</vt:lpstr>
      <vt:lpstr>Présentation PowerPoint</vt:lpstr>
      <vt:lpstr>Présentation PowerPoint</vt:lpstr>
      <vt:lpstr>LES RÈGLES</vt:lpstr>
      <vt:lpstr>MÉTHODE AJOUT D’IMAGE</vt:lpstr>
      <vt:lpstr>LA RÈGLES</vt:lpstr>
      <vt:lpstr>CONCLUSION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EN ENTREPRISE ÉPREUVE UE52</dc:title>
  <dc:creator>BRET Sébastien</dc:creator>
  <cp:lastModifiedBy>BRET Sébastien</cp:lastModifiedBy>
  <cp:revision>4</cp:revision>
  <dcterms:created xsi:type="dcterms:W3CDTF">2022-06-28T22:03:06Z</dcterms:created>
  <dcterms:modified xsi:type="dcterms:W3CDTF">2022-09-06T11:46:16Z</dcterms:modified>
</cp:coreProperties>
</file>