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26"/>
  </p:notesMasterIdLst>
  <p:sldIdLst>
    <p:sldId id="256" r:id="rId4"/>
    <p:sldId id="257" r:id="rId5"/>
    <p:sldId id="258" r:id="rId6"/>
    <p:sldId id="260" r:id="rId7"/>
    <p:sldId id="261" r:id="rId8"/>
    <p:sldId id="262" r:id="rId9"/>
    <p:sldId id="266" r:id="rId10"/>
    <p:sldId id="267" r:id="rId11"/>
    <p:sldId id="263" r:id="rId12"/>
    <p:sldId id="268" r:id="rId13"/>
    <p:sldId id="269" r:id="rId14"/>
    <p:sldId id="270" r:id="rId15"/>
    <p:sldId id="264" r:id="rId16"/>
    <p:sldId id="265" r:id="rId17"/>
    <p:sldId id="273" r:id="rId18"/>
    <p:sldId id="274" r:id="rId19"/>
    <p:sldId id="275" r:id="rId20"/>
    <p:sldId id="285" r:id="rId21"/>
    <p:sldId id="286" r:id="rId22"/>
    <p:sldId id="287" r:id="rId23"/>
    <p:sldId id="288" r:id="rId24"/>
    <p:sldId id="28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Gill Sans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O8WEAC4nqF767csb/SPaFQ1UL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4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aa8dc4b6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aa8dc4b6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aa8dc4b6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aa8dc4b6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aa8dc4b6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aa8dc4b6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aa8dc4b6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3aa8dc4b6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aa8dc4b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aa8dc4b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aa8dc4b6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aa8dc4b6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a8dc4b6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a8dc4b6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aa8dc4b6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aa8dc4b6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aa8dc4b6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aa8dc4b6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aa8dc4b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aa8dc4b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aa8dc4b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aa8dc4b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aa8dc4b6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aa8dc4b6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5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sz="3600" b="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Gill Sans"/>
              <a:buNone/>
              <a:defRPr sz="2400" b="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" name="Google Shape;11;p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5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6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7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8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3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7" name="Google Shape;137;p1" descr="Une image contenant objet d’extérieur, étoile, ciel noctur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r="1" b="285"/>
          <a:stretch/>
        </p:blipFill>
        <p:spPr>
          <a:xfrm>
            <a:off x="-2" y="10"/>
            <a:ext cx="121920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 flipH="1">
            <a:off x="2788200" y="0"/>
            <a:ext cx="94038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"/>
          <p:cNvSpPr txBox="1"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fr-FR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40" name="Google Shape;140;p1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006650" y="802845"/>
            <a:ext cx="10178700" cy="156962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fr-FR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RAPPORT D’APPRENTISSAGE EN ENTREPRISE ÉPREUVE UE6</a:t>
            </a:r>
            <a:endParaRPr sz="4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2195699" y="2442780"/>
            <a:ext cx="7800600" cy="1384954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r-F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icence Professionnelle Administration et Sécurité des Systèmes et Réseaux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Parcours Réseaux d’entreprise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1425" y="3968500"/>
            <a:ext cx="12842600" cy="17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1125" y="3968500"/>
            <a:ext cx="12842600" cy="17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575" y="4250025"/>
            <a:ext cx="2929526" cy="11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TEC 77 - CFA UTEC | LinkedIn">
            <a:extLst>
              <a:ext uri="{FF2B5EF4-FFF2-40B4-BE49-F238E27FC236}">
                <a16:creationId xmlns:a16="http://schemas.microsoft.com/office/drawing/2014/main" id="{274D482E-6B95-1AB8-EC30-DB99CA208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76" y="3983711"/>
            <a:ext cx="1652799" cy="16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a8dc4b69_0_30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746C93-B723-A389-3B0E-E109D0E897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7036" y="604218"/>
            <a:ext cx="6522895" cy="5649563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aa8dc4b69_0_52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6EF983-B7BA-376D-7466-3C9A46A913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5146" y="1145120"/>
            <a:ext cx="9555284" cy="5198425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aa8dc4b69_0_58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B19EDC-480A-77CB-10A6-3468ACEEFC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24466" y="766359"/>
            <a:ext cx="7397836" cy="5550035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3aa8dc4b69_0_13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3499" cy="388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3aa8dc4b69_0_1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09" name="Google Shape;209;g13aa8dc4b69_0_13"/>
          <p:cNvSpPr txBox="1">
            <a:spLocks noGrp="1"/>
          </p:cNvSpPr>
          <p:nvPr>
            <p:ph type="ctrTitle" idx="4294967295"/>
          </p:nvPr>
        </p:nvSpPr>
        <p:spPr>
          <a:xfrm>
            <a:off x="1103311" y="318812"/>
            <a:ext cx="9774713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96240" lvl="1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PRÉSENTATION DU PLAN DE BAIS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B843C3-C69A-89AA-822B-8065E309B0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41379" y="1328012"/>
            <a:ext cx="8324984" cy="5058720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13aa8dc4b69_0_8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5746" y="3464834"/>
            <a:ext cx="12203499" cy="36796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215" name="Google Shape;215;g13aa8dc4b69_0_8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16" name="Google Shape;216;g13aa8dc4b69_0_8"/>
          <p:cNvSpPr txBox="1">
            <a:spLocks noGrp="1"/>
          </p:cNvSpPr>
          <p:nvPr>
            <p:ph type="ctrTitle" idx="4294967295"/>
          </p:nvPr>
        </p:nvSpPr>
        <p:spPr>
          <a:xfrm>
            <a:off x="1103311" y="318812"/>
            <a:ext cx="8946599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96240" lvl="1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PRÉSENTATION DE LA ROUTE OPTIQUE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89BEF7-FBAE-BB51-D38D-130C76CC4C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9107" y="1340775"/>
            <a:ext cx="7695005" cy="5198413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aa8dc4b69_0_77"/>
          <p:cNvSpPr txBox="1">
            <a:spLocks noGrp="1"/>
          </p:cNvSpPr>
          <p:nvPr>
            <p:ph type="ctrTitle" idx="4294967295"/>
          </p:nvPr>
        </p:nvSpPr>
        <p:spPr>
          <a:xfrm>
            <a:off x="1313969" y="168267"/>
            <a:ext cx="8493235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1120" lvl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GESTION DE PROJET</a:t>
            </a:r>
          </a:p>
        </p:txBody>
      </p:sp>
      <p:sp>
        <p:nvSpPr>
          <p:cNvPr id="273" name="Google Shape;273;g13aa8dc4b69_0_77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B1FFE18-F38B-19EF-B2D2-6A73056D4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790" y="1169449"/>
            <a:ext cx="7422415" cy="53569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aa8dc4b69_0_35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80" name="Google Shape;280;g13aa8dc4b69_0_35"/>
          <p:cNvSpPr txBox="1">
            <a:spLocks noGrp="1"/>
          </p:cNvSpPr>
          <p:nvPr>
            <p:ph type="ctrTitle" idx="4294967295"/>
          </p:nvPr>
        </p:nvSpPr>
        <p:spPr>
          <a:xfrm>
            <a:off x="3092550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 dirty="0">
                <a:latin typeface="Calibri"/>
                <a:ea typeface="Federo"/>
                <a:cs typeface="Calibri"/>
                <a:sym typeface="Calibri"/>
              </a:rPr>
              <a:t>Cout</a:t>
            </a:r>
            <a:endParaRPr sz="3500" b="1" dirty="0"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2A2E55-8C65-2829-3F6B-77806C12E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2" y="2217437"/>
            <a:ext cx="11388296" cy="2128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aa8dc4b69_0_91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C3BB7B0-158B-25E0-A757-47B4EE36F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33707"/>
              </p:ext>
            </p:extLst>
          </p:nvPr>
        </p:nvGraphicFramePr>
        <p:xfrm>
          <a:off x="1477108" y="506437"/>
          <a:ext cx="7938363" cy="6019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411">
                  <a:extLst>
                    <a:ext uri="{9D8B030D-6E8A-4147-A177-3AD203B41FA5}">
                      <a16:colId xmlns:a16="http://schemas.microsoft.com/office/drawing/2014/main" val="928518822"/>
                    </a:ext>
                  </a:extLst>
                </a:gridCol>
                <a:gridCol w="2605514">
                  <a:extLst>
                    <a:ext uri="{9D8B030D-6E8A-4147-A177-3AD203B41FA5}">
                      <a16:colId xmlns:a16="http://schemas.microsoft.com/office/drawing/2014/main" val="2123511847"/>
                    </a:ext>
                  </a:extLst>
                </a:gridCol>
                <a:gridCol w="3005438">
                  <a:extLst>
                    <a:ext uri="{9D8B030D-6E8A-4147-A177-3AD203B41FA5}">
                      <a16:colId xmlns:a16="http://schemas.microsoft.com/office/drawing/2014/main" val="4234579692"/>
                    </a:ext>
                  </a:extLst>
                </a:gridCol>
              </a:tblGrid>
              <a:tr h="655223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500">
                          <a:effectLst/>
                        </a:rPr>
                        <a:t>Photo du boitier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500">
                          <a:effectLst/>
                        </a:rPr>
                        <a:t>Référence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500">
                          <a:effectLst/>
                        </a:rPr>
                        <a:t>Prix de la boite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extLst>
                  <a:ext uri="{0D108BD9-81ED-4DB2-BD59-A6C34878D82A}">
                    <a16:rowId xmlns:a16="http://schemas.microsoft.com/office/drawing/2014/main" val="3695587115"/>
                  </a:ext>
                </a:extLst>
              </a:tr>
              <a:tr h="1634168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800"/>
                        </a:spcAft>
                      </a:pPr>
                      <a:r>
                        <a:rPr lang="fr-FR" sz="1300" kern="18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fontAlgn="ctr">
                        <a:spcAft>
                          <a:spcPts val="800"/>
                        </a:spcAft>
                      </a:pPr>
                      <a:r>
                        <a:rPr lang="fr-FR" sz="300" kern="18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TENIO T1</a:t>
                      </a:r>
                      <a:endParaRPr lang="fr-FR" sz="70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algn="ctr"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>
                          <a:effectLst/>
                        </a:rPr>
                        <a:t>108,40 € TTC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extLst>
                  <a:ext uri="{0D108BD9-81ED-4DB2-BD59-A6C34878D82A}">
                    <a16:rowId xmlns:a16="http://schemas.microsoft.com/office/drawing/2014/main" val="1131505905"/>
                  </a:ext>
                </a:extLst>
              </a:tr>
              <a:tr h="173546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800"/>
                        </a:spcAft>
                      </a:pPr>
                      <a:r>
                        <a:rPr lang="fr-FR" sz="900" kern="18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fontAlgn="ctr">
                        <a:spcAft>
                          <a:spcPts val="800"/>
                        </a:spcAft>
                      </a:pPr>
                      <a:r>
                        <a:rPr lang="fr-FR" sz="1000" kern="18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PBO T1 NG</a:t>
                      </a:r>
                      <a:endParaRPr lang="fr-FR" sz="70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22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algn="ctr"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>
                          <a:effectLst/>
                        </a:rPr>
                        <a:t>37,15 € TTC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extLst>
                  <a:ext uri="{0D108BD9-81ED-4DB2-BD59-A6C34878D82A}">
                    <a16:rowId xmlns:a16="http://schemas.microsoft.com/office/drawing/2014/main" val="3440839511"/>
                  </a:ext>
                </a:extLst>
              </a:tr>
              <a:tr h="1995136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800"/>
                        </a:spcAft>
                      </a:pPr>
                      <a:r>
                        <a:rPr lang="fr-FR" sz="1100" kern="18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algn="ctr" fontAlgn="ctr">
                        <a:spcAft>
                          <a:spcPts val="800"/>
                        </a:spcAft>
                      </a:pPr>
                      <a:r>
                        <a:rPr lang="fr-FR" sz="1600" kern="1800">
                          <a:effectLst/>
                        </a:rPr>
                        <a:t> </a:t>
                      </a:r>
                      <a:endParaRPr lang="fr-FR" sz="700">
                        <a:effectLst/>
                      </a:endParaRPr>
                    </a:p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Boitier étage ELINE</a:t>
                      </a:r>
                      <a:endParaRPr lang="fr-FR" sz="70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</a:endParaRPr>
                    </a:p>
                    <a:p>
                      <a:pPr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</a:endParaRPr>
                    </a:p>
                    <a:p>
                      <a:pPr algn="ctr" fontAlgn="auto">
                        <a:spcAft>
                          <a:spcPts val="800"/>
                        </a:spcAft>
                        <a:tabLst>
                          <a:tab pos="3219450" algn="l"/>
                        </a:tabLst>
                      </a:pPr>
                      <a:r>
                        <a:rPr lang="fr-FR" sz="1100" dirty="0">
                          <a:effectLst/>
                        </a:rPr>
                        <a:t>158,34 € TTC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3" marR="46263" marT="0" marB="0"/>
                </a:tc>
                <a:extLst>
                  <a:ext uri="{0D108BD9-81ED-4DB2-BD59-A6C34878D82A}">
                    <a16:rowId xmlns:a16="http://schemas.microsoft.com/office/drawing/2014/main" val="818199647"/>
                  </a:ext>
                </a:extLst>
              </a:tr>
            </a:tbl>
          </a:graphicData>
        </a:graphic>
      </p:graphicFrame>
      <p:pic>
        <p:nvPicPr>
          <p:cNvPr id="2051" name="Image 79" descr="Boitier épissurage BPEO T1 EVOL EDP">
            <a:extLst>
              <a:ext uri="{FF2B5EF4-FFF2-40B4-BE49-F238E27FC236}">
                <a16:creationId xmlns:a16="http://schemas.microsoft.com/office/drawing/2014/main" id="{E3D08F37-5FEA-96D4-9A3A-67B76796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6689"/>
          <a:stretch>
            <a:fillRect/>
          </a:stretch>
        </p:blipFill>
        <p:spPr bwMode="auto">
          <a:xfrm>
            <a:off x="1746068" y="1221664"/>
            <a:ext cx="1744954" cy="14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80" descr="Point de Branchement Optique PBO NG Taille 1">
            <a:extLst>
              <a:ext uri="{FF2B5EF4-FFF2-40B4-BE49-F238E27FC236}">
                <a16:creationId xmlns:a16="http://schemas.microsoft.com/office/drawing/2014/main" id="{D2423ADC-5586-9427-364C-CF793BD4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44" y="2856483"/>
            <a:ext cx="1630178" cy="16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81" descr="Point de Branchement Immeuble Connectorisé - PBIC ELINE®">
            <a:extLst>
              <a:ext uri="{FF2B5EF4-FFF2-40B4-BE49-F238E27FC236}">
                <a16:creationId xmlns:a16="http://schemas.microsoft.com/office/drawing/2014/main" id="{B471B6B8-9283-11F0-7923-35AB2C66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08" y="4628079"/>
            <a:ext cx="1829446" cy="18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3aa8dc4b69_0_40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354" name="Google Shape;354;g13aa8dc4b69_0_40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 dirty="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3500" b="1" dirty="0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55" name="Google Shape;355;g13aa8dc4b69_0_40"/>
          <p:cNvSpPr txBox="1">
            <a:spLocks noGrp="1"/>
          </p:cNvSpPr>
          <p:nvPr>
            <p:ph type="body" idx="1"/>
          </p:nvPr>
        </p:nvSpPr>
        <p:spPr>
          <a:xfrm>
            <a:off x="1103300" y="1655700"/>
            <a:ext cx="9677700" cy="45927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0" indent="-28130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Travailler sur QGIS</a:t>
            </a:r>
          </a:p>
          <a:p>
            <a:pPr marL="800100" lvl="0" indent="-28130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Conception du Réseaux</a:t>
            </a:r>
          </a:p>
          <a:p>
            <a:pPr marL="800100" lvl="0" indent="-28130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partager mes connaissances </a:t>
            </a:r>
            <a:endParaRPr lang="fr-FR" sz="3000" dirty="0">
              <a:latin typeface="Calibri"/>
              <a:ea typeface="Calibri"/>
              <a:cs typeface="Calibri"/>
              <a:sym typeface="Calibri"/>
            </a:endParaRPr>
          </a:p>
          <a:p>
            <a:pPr marL="518795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aa8dc4b69_0_153"/>
          <p:cNvSpPr txBox="1">
            <a:spLocks noGrp="1"/>
          </p:cNvSpPr>
          <p:nvPr>
            <p:ph type="title"/>
          </p:nvPr>
        </p:nvSpPr>
        <p:spPr>
          <a:xfrm>
            <a:off x="1393650" y="2728800"/>
            <a:ext cx="9404700" cy="1400400"/>
          </a:xfrm>
          <a:prstGeom prst="rect">
            <a:avLst/>
          </a:prstGeom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MERCI</a:t>
            </a:r>
            <a:endParaRPr/>
          </a:p>
        </p:txBody>
      </p:sp>
      <p:sp>
        <p:nvSpPr>
          <p:cNvPr id="361" name="Google Shape;361;g13aa8dc4b69_0_15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"/>
          <p:cNvPicPr preferRelativeResize="0"/>
          <p:nvPr/>
        </p:nvPicPr>
        <p:blipFill rotWithShape="1">
          <a:blip r:embed="rId4">
            <a:alphaModFix/>
          </a:blip>
          <a:srcRect t="13094" r="-1" b="13700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 extrusionOk="0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 dirty="0">
                <a:latin typeface="Calibri"/>
                <a:ea typeface="Calibri"/>
                <a:cs typeface="Calibri"/>
                <a:sym typeface="Calibri"/>
              </a:rPr>
              <a:t>SOMMAIRE</a:t>
            </a:r>
            <a:endParaRPr sz="3500" b="1" dirty="0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body" idx="4294967295"/>
          </p:nvPr>
        </p:nvSpPr>
        <p:spPr>
          <a:xfrm>
            <a:off x="1258044" y="1019274"/>
            <a:ext cx="8946600" cy="5519913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DE LA SOCIETE PROEF</a:t>
            </a:r>
          </a:p>
          <a:p>
            <a:pPr marL="800100" lvl="1" indent="-271780">
              <a:lnSpc>
                <a:spcPct val="80000"/>
              </a:lnSpc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PROEF DANS LE MONDE</a:t>
            </a:r>
          </a:p>
          <a:p>
            <a:pPr marL="800100" lvl="1" indent="-271780">
              <a:lnSpc>
                <a:spcPct val="80000"/>
              </a:lnSpc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PROEF FRANCE</a:t>
            </a:r>
          </a:p>
          <a:p>
            <a:pPr marL="800100" lvl="1" indent="-271780">
              <a:lnSpc>
                <a:spcPct val="80000"/>
              </a:lnSpc>
              <a:buSzPts val="2400"/>
              <a:buFont typeface="Calibri"/>
              <a:buChar char="►"/>
            </a:pPr>
            <a:r>
              <a:rPr lang="fr-FR" sz="2400" b="1" dirty="0">
                <a:latin typeface="Calibri"/>
                <a:ea typeface="Calibri"/>
                <a:cs typeface="Calibri"/>
                <a:sym typeface="Calibri"/>
              </a:rPr>
              <a:t>ORGANIGRAME</a:t>
            </a:r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71780">
              <a:lnSpc>
                <a:spcPct val="80000"/>
              </a:lnSpc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DES ETAPES D’UNE ETUDE</a:t>
            </a:r>
          </a:p>
          <a:p>
            <a:pPr marL="742950" lvl="1" indent="-34671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DES PLANS DE BOITES</a:t>
            </a:r>
          </a:p>
          <a:p>
            <a:pPr marL="742950" lvl="1" indent="-34671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DU PLAN DE BAIS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4671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DE LA ROUTE OPTIQUE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GESTION DE PROJET</a:t>
            </a: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76BDB9-AF1A-A483-C2F9-5C8D3F0F4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6255" y="2499873"/>
            <a:ext cx="4688938" cy="295839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0937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279C7-72EA-5B41-AA2E-E3D9E0DA3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1295" y="1379074"/>
            <a:ext cx="9041850" cy="455045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136898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FD46858-29C9-F9D0-D9CB-7A7E5AD42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57975" y="700991"/>
            <a:ext cx="7675342" cy="568574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82143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1103312" y="0"/>
            <a:ext cx="8946600" cy="1747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1120" lvl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PRÉSENTATION DE LA SOCIETE PROEF</a:t>
            </a:r>
          </a:p>
        </p:txBody>
      </p:sp>
      <p:pic>
        <p:nvPicPr>
          <p:cNvPr id="160" name="Google Shape;160;p3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5749" y="1747324"/>
            <a:ext cx="12203497" cy="516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Fondé en 1984 par M. EURICO FERREIRA.</a:t>
            </a:r>
            <a:br>
              <a:rPr lang="fr-FR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3000"/>
              <a:buFont typeface="Calibri"/>
              <a:buChar char="►"/>
            </a:pPr>
            <a:r>
              <a:rPr lang="fr-FR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Entreprise électrique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09880">
              <a:buClr>
                <a:srgbClr val="86D1D8"/>
              </a:buClr>
              <a:buSzPts val="3000"/>
              <a:buFont typeface="Calibri"/>
              <a:buChar char="►"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1991 M. Paulo Sousa intègre le domaine de la télécommunication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6713"/>
            <a:ext cx="12203499" cy="431225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1393650" y="513197"/>
            <a:ext cx="9404700" cy="7728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8320" lvl="1" algn="ctr">
              <a:lnSpc>
                <a:spcPct val="80000"/>
              </a:lnSpc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PROEF DANS LE MONDE</a:t>
            </a:r>
            <a:endParaRPr dirty="0"/>
          </a:p>
        </p:txBody>
      </p:sp>
      <p:sp>
        <p:nvSpPr>
          <p:cNvPr id="178" name="Google Shape;178;p5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F63BC8-69F1-349A-C793-275933E223E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71373" y="1244626"/>
            <a:ext cx="8926977" cy="5154271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629" y="3185059"/>
            <a:ext cx="12203499" cy="367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1393650" y="543950"/>
            <a:ext cx="9404700" cy="7113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8320" lvl="1" algn="ctr">
              <a:lnSpc>
                <a:spcPct val="80000"/>
              </a:lnSpc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PROEF FRANCE</a:t>
            </a:r>
          </a:p>
        </p:txBody>
      </p:sp>
      <p:sp>
        <p:nvSpPr>
          <p:cNvPr id="186" name="Google Shape;186;p6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2382F2-6319-6CBA-1B1F-18DD20846D8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70426" y="1437137"/>
            <a:ext cx="8309805" cy="508928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Google Shape;194;p7">
            <a:extLst>
              <a:ext uri="{FF2B5EF4-FFF2-40B4-BE49-F238E27FC236}">
                <a16:creationId xmlns:a16="http://schemas.microsoft.com/office/drawing/2014/main" id="{8CDF7FB1-631D-059F-F00E-58A719E2A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28819" y="1437137"/>
            <a:ext cx="2442787" cy="4124384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Revenue 2021 24,2M€</a:t>
            </a: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Revenue 2020 28,6M€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7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6715"/>
            <a:ext cx="12203500" cy="388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1219200" y="289771"/>
            <a:ext cx="9404700" cy="8361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Federo"/>
              <a:buNone/>
            </a:pPr>
            <a:r>
              <a:rPr lang="fr-FR" sz="3500" b="1" dirty="0">
                <a:latin typeface="Calibri"/>
                <a:ea typeface="Calibri"/>
                <a:cs typeface="Calibri"/>
                <a:sym typeface="Calibri"/>
              </a:rPr>
              <a:t>ORGANIGRAME</a:t>
            </a:r>
            <a:endParaRPr dirty="0"/>
          </a:p>
        </p:txBody>
      </p:sp>
      <p:sp>
        <p:nvSpPr>
          <p:cNvPr id="193" name="Google Shape;193;p7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5363B6-003A-EB62-26A7-2D430AC3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50" y="946972"/>
            <a:ext cx="97536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aa8dc4b69_0_20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24" name="Google Shape;224;g13aa8dc4b69_0_20"/>
          <p:cNvSpPr txBox="1">
            <a:spLocks noGrp="1"/>
          </p:cNvSpPr>
          <p:nvPr>
            <p:ph type="ctrTitle" idx="4294967295"/>
          </p:nvPr>
        </p:nvSpPr>
        <p:spPr>
          <a:xfrm>
            <a:off x="1012874" y="138050"/>
            <a:ext cx="9425354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96240" lvl="1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PRÉSENTATION DES ETAPES D’UNE ETUDE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81D99D-8CD7-7EB2-F5D2-29420BB92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40" y="1147250"/>
            <a:ext cx="6838315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aa8dc4b69_0_25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30" name="Google Shape;230;g13aa8dc4b69_0_25"/>
          <p:cNvSpPr txBox="1">
            <a:spLocks noGrp="1"/>
          </p:cNvSpPr>
          <p:nvPr>
            <p:ph type="ctrTitle" idx="4294967295"/>
          </p:nvPr>
        </p:nvSpPr>
        <p:spPr>
          <a:xfrm>
            <a:off x="1103311" y="318812"/>
            <a:ext cx="8946599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200" dirty="0">
                <a:latin typeface="Calibri"/>
                <a:ea typeface="Calibri"/>
                <a:cs typeface="Calibri"/>
                <a:sym typeface="Calibri"/>
              </a:rPr>
              <a:t>PRÉSENTATION DES ETAPES D’UNE ETUDE</a:t>
            </a:r>
            <a:endParaRPr sz="3500" b="1" dirty="0"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93D45B-98C4-FA2F-E42A-332EA758C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84" y="1328012"/>
            <a:ext cx="7873725" cy="4940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00" name="Google Shape;200;p8"/>
          <p:cNvSpPr txBox="1">
            <a:spLocks noGrp="1"/>
          </p:cNvSpPr>
          <p:nvPr>
            <p:ph type="ctrTitle" idx="4294967295"/>
          </p:nvPr>
        </p:nvSpPr>
        <p:spPr>
          <a:xfrm>
            <a:off x="1103311" y="318812"/>
            <a:ext cx="8946599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96240" lvl="1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</a:pP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PRÉSENTATION DES PLANS DE BOITES</a:t>
            </a: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020" lvl="0" indent="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br>
              <a:rPr lang="fr-FR" sz="3000" dirty="0">
                <a:latin typeface="Calibri"/>
                <a:ea typeface="Calibri"/>
                <a:cs typeface="Calibri"/>
                <a:sym typeface="Calibri"/>
              </a:rPr>
            </a:b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3020" lvl="0" indent="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br>
              <a:rPr lang="fr-FR" sz="3000" dirty="0">
                <a:latin typeface="Calibri"/>
                <a:ea typeface="Calibri"/>
                <a:cs typeface="Calibri"/>
                <a:sym typeface="Calibri"/>
              </a:rPr>
            </a:b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3020" lvl="0" indent="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77FD0D-70C3-1736-717D-ECE7D5E93E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54063" y="1534307"/>
            <a:ext cx="8195847" cy="4714111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C2032"/>
      </a:dk2>
      <a:lt2>
        <a:srgbClr val="F0F3F2"/>
      </a:lt2>
      <a:accent1>
        <a:srgbClr val="DB348D"/>
      </a:accent1>
      <a:accent2>
        <a:srgbClr val="CA23C1"/>
      </a:accent2>
      <a:accent3>
        <a:srgbClr val="9E34DB"/>
      </a:accent3>
      <a:accent4>
        <a:srgbClr val="512FCD"/>
      </a:accent4>
      <a:accent5>
        <a:srgbClr val="3456DB"/>
      </a:accent5>
      <a:accent6>
        <a:srgbClr val="2389CA"/>
      </a:accent6>
      <a:hlink>
        <a:srgbClr val="3F43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222</Words>
  <Application>Microsoft Office PowerPoint</Application>
  <PresentationFormat>Grand écran</PresentationFormat>
  <Paragraphs>84</Paragraphs>
  <Slides>22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Noto Sans Symbols</vt:lpstr>
      <vt:lpstr>Federo</vt:lpstr>
      <vt:lpstr>Century Gothic</vt:lpstr>
      <vt:lpstr>Gill Sans</vt:lpstr>
      <vt:lpstr>DividendVTI</vt:lpstr>
      <vt:lpstr>Ion</vt:lpstr>
      <vt:lpstr>Ion</vt:lpstr>
      <vt:lpstr>RAPPORT D’APPRENTISSAGE EN ENTREPRISE ÉPREUVE UE6</vt:lpstr>
      <vt:lpstr>SOMMAIRE</vt:lpstr>
      <vt:lpstr>PRÉSENTATION DE LA SOCIETE PROEF</vt:lpstr>
      <vt:lpstr>PROEF DANS LE MONDE</vt:lpstr>
      <vt:lpstr>PROEF FRANCE</vt:lpstr>
      <vt:lpstr>ORGANIGRAME</vt:lpstr>
      <vt:lpstr>PRÉSENTATION DES ETAPES D’UNE ETUDE</vt:lpstr>
      <vt:lpstr>PRÉSENTATION DES ETAPES D’UNE ETUDE</vt:lpstr>
      <vt:lpstr>PRÉSENTATION DES PLANS DE BOITES</vt:lpstr>
      <vt:lpstr>Présentation PowerPoint</vt:lpstr>
      <vt:lpstr>Présentation PowerPoint</vt:lpstr>
      <vt:lpstr>Présentation PowerPoint</vt:lpstr>
      <vt:lpstr>PRÉSENTATION DU PLAN DE BAIS</vt:lpstr>
      <vt:lpstr>PRÉSENTATION DE LA ROUTE OPTIQUE</vt:lpstr>
      <vt:lpstr>GESTION DE PROJET</vt:lpstr>
      <vt:lpstr>Cout</vt:lpstr>
      <vt:lpstr>Présentation PowerPoint</vt:lpstr>
      <vt:lpstr>CONCLUSION</vt:lpstr>
      <vt:lpstr>MERCI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EN ENTREPRISE ÉPREUVE UE52</dc:title>
  <dc:creator>BRET Sébastien</dc:creator>
  <cp:lastModifiedBy>BRET Sébastien</cp:lastModifiedBy>
  <cp:revision>5</cp:revision>
  <dcterms:created xsi:type="dcterms:W3CDTF">2022-06-28T22:03:06Z</dcterms:created>
  <dcterms:modified xsi:type="dcterms:W3CDTF">2022-09-25T16:09:03Z</dcterms:modified>
</cp:coreProperties>
</file>