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0" r:id="rId1"/>
  </p:sldMasterIdLst>
  <p:sldIdLst>
    <p:sldId id="256" r:id="rId2"/>
    <p:sldId id="257" r:id="rId3"/>
    <p:sldId id="258" r:id="rId4"/>
    <p:sldId id="259" r:id="rId5"/>
    <p:sldId id="263" r:id="rId6"/>
    <p:sldId id="264" r:id="rId7"/>
    <p:sldId id="262"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5C296-11D2-EC44-BA07-883E5D5B446D}" v="741" dt="2020-01-31T23:26:51.630"/>
    <p1510:client id="{858D9EE4-68BD-8068-BBB7-018F0BAB6527}" v="987" dt="2020-02-02T20:04:53.9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72" d="100"/>
          <a:sy n="72"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4ECFC-D193-4896-8DA7-F88C32AB13F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CE88D49E-551A-4C58-9FAC-88F640F7AD80}">
      <dgm:prSet/>
      <dgm:spPr/>
      <dgm:t>
        <a:bodyPr/>
        <a:lstStyle/>
        <a:p>
          <a:pPr algn="l"/>
          <a:r>
            <a:rPr lang="fr-FR" dirty="0">
              <a:latin typeface="Britannic Bold"/>
            </a:rPr>
            <a:t>L’utilisation</a:t>
          </a:r>
          <a:r>
            <a:rPr lang="fr-FR" b="0" i="0" dirty="0">
              <a:latin typeface="Britannic Bold"/>
            </a:rPr>
            <a:t> dans l’univers des jeux vidéo</a:t>
          </a:r>
          <a:endParaRPr lang="fr-FR" dirty="0">
            <a:latin typeface="Britannic Bold"/>
          </a:endParaRPr>
        </a:p>
      </dgm:t>
    </dgm:pt>
    <dgm:pt modelId="{FF0B8EDA-D183-4B6B-884A-C99C4697B234}" type="parTrans" cxnId="{CB94F00A-9D3E-44C5-A157-5348A30ED7B1}">
      <dgm:prSet/>
      <dgm:spPr/>
      <dgm:t>
        <a:bodyPr/>
        <a:lstStyle/>
        <a:p>
          <a:endParaRPr lang="fr-FR"/>
        </a:p>
      </dgm:t>
    </dgm:pt>
    <dgm:pt modelId="{FEFC823D-3479-44E8-83DA-7DDDD306682A}" type="sibTrans" cxnId="{CB94F00A-9D3E-44C5-A157-5348A30ED7B1}">
      <dgm:prSet/>
      <dgm:spPr/>
      <dgm:t>
        <a:bodyPr/>
        <a:lstStyle/>
        <a:p>
          <a:endParaRPr lang="fr-FR"/>
        </a:p>
      </dgm:t>
    </dgm:pt>
    <dgm:pt modelId="{9D9B180A-BC1E-4B43-8F80-1DD9BDF08E80}">
      <dgm:prSet/>
      <dgm:spPr/>
      <dgm:t>
        <a:bodyPr/>
        <a:lstStyle/>
        <a:p>
          <a:pPr algn="l"/>
          <a:r>
            <a:rPr lang="fr-FR" dirty="0">
              <a:latin typeface="Britannic Bold"/>
            </a:rPr>
            <a:t>Description</a:t>
          </a:r>
        </a:p>
      </dgm:t>
    </dgm:pt>
    <dgm:pt modelId="{7119439D-418F-4240-A426-1F7D941A550B}" type="sibTrans" cxnId="{78509495-898B-4C6F-8500-BBDCCBE8C6D5}">
      <dgm:prSet/>
      <dgm:spPr/>
      <dgm:t>
        <a:bodyPr/>
        <a:lstStyle/>
        <a:p>
          <a:endParaRPr lang="fr-FR"/>
        </a:p>
      </dgm:t>
    </dgm:pt>
    <dgm:pt modelId="{0DCCC3FA-9568-4DCB-8521-EF48FF8560E1}" type="parTrans" cxnId="{78509495-898B-4C6F-8500-BBDCCBE8C6D5}">
      <dgm:prSet/>
      <dgm:spPr/>
      <dgm:t>
        <a:bodyPr/>
        <a:lstStyle/>
        <a:p>
          <a:endParaRPr lang="fr-FR"/>
        </a:p>
      </dgm:t>
    </dgm:pt>
    <dgm:pt modelId="{729C7C16-643C-4810-90EB-9C6FA4154168}">
      <dgm:prSet/>
      <dgm:spPr/>
      <dgm:t>
        <a:bodyPr/>
        <a:lstStyle/>
        <a:p>
          <a:pPr algn="ctr"/>
          <a:r>
            <a:rPr lang="fr-FR" b="0" i="0" u="none" strike="noStrike" cap="none" baseline="0" noProof="0" dirty="0">
              <a:latin typeface="Britannic Bold"/>
            </a:rPr>
            <a:t>sommaire</a:t>
          </a:r>
        </a:p>
      </dgm:t>
    </dgm:pt>
    <dgm:pt modelId="{13A2809C-E3EB-4DC0-B685-8C7547A86A74}" type="sibTrans" cxnId="{D5A6F647-C209-4BFB-9FDC-C945607DED7A}">
      <dgm:prSet/>
      <dgm:spPr/>
      <dgm:t>
        <a:bodyPr/>
        <a:lstStyle/>
        <a:p>
          <a:endParaRPr lang="fr-FR"/>
        </a:p>
      </dgm:t>
    </dgm:pt>
    <dgm:pt modelId="{73864DE4-065F-49A6-8493-740AC23714D7}" type="parTrans" cxnId="{D5A6F647-C209-4BFB-9FDC-C945607DED7A}">
      <dgm:prSet/>
      <dgm:spPr/>
      <dgm:t>
        <a:bodyPr/>
        <a:lstStyle/>
        <a:p>
          <a:endParaRPr lang="fr-FR"/>
        </a:p>
      </dgm:t>
    </dgm:pt>
    <dgm:pt modelId="{7F0A6956-DD47-4AD7-A1E2-95358DB6038B}">
      <dgm:prSet/>
      <dgm:spPr/>
      <dgm:t>
        <a:bodyPr/>
        <a:lstStyle/>
        <a:p>
          <a:pPr algn="l"/>
          <a:r>
            <a:rPr lang="fr-FR" dirty="0">
              <a:latin typeface="Britannic Bold"/>
            </a:rPr>
            <a:t>L’avenir</a:t>
          </a:r>
        </a:p>
      </dgm:t>
    </dgm:pt>
    <dgm:pt modelId="{2255A07E-9955-426E-8163-80B1CF6A4FD1}" type="sibTrans" cxnId="{16D512C9-FEBE-44C5-BE76-FBFFD39558EA}">
      <dgm:prSet/>
      <dgm:spPr/>
      <dgm:t>
        <a:bodyPr/>
        <a:lstStyle/>
        <a:p>
          <a:endParaRPr lang="fr-FR"/>
        </a:p>
      </dgm:t>
    </dgm:pt>
    <dgm:pt modelId="{420C46DB-CE98-47A2-BFD6-6C32AC013650}" type="parTrans" cxnId="{16D512C9-FEBE-44C5-BE76-FBFFD39558EA}">
      <dgm:prSet/>
      <dgm:spPr/>
      <dgm:t>
        <a:bodyPr/>
        <a:lstStyle/>
        <a:p>
          <a:endParaRPr lang="fr-FR"/>
        </a:p>
      </dgm:t>
    </dgm:pt>
    <dgm:pt modelId="{B1B5D10A-A835-4952-8B5F-A76EEF057C2A}">
      <dgm:prSet/>
      <dgm:spPr/>
      <dgm:t>
        <a:bodyPr/>
        <a:lstStyle/>
        <a:p>
          <a:pPr algn="l"/>
          <a:r>
            <a:rPr lang="fr-FR" dirty="0">
              <a:latin typeface="Britannic Bold"/>
            </a:rPr>
            <a:t>Lien des articles</a:t>
          </a:r>
        </a:p>
      </dgm:t>
    </dgm:pt>
    <dgm:pt modelId="{9097129D-8FF4-42F5-836B-F32D9DAFD549}" type="parTrans" cxnId="{717616C8-8E4D-43AB-86AD-8E66790E5868}">
      <dgm:prSet/>
      <dgm:spPr/>
    </dgm:pt>
    <dgm:pt modelId="{CBF02A3C-1207-4B3D-8AA2-59A2DC7E7E96}" type="sibTrans" cxnId="{717616C8-8E4D-43AB-86AD-8E66790E5868}">
      <dgm:prSet/>
      <dgm:spPr/>
    </dgm:pt>
    <dgm:pt modelId="{98565030-91E3-485C-8828-67B851199893}" type="pres">
      <dgm:prSet presAssocID="{3B24ECFC-D193-4896-8DA7-F88C32AB13FC}" presName="diagram" presStyleCnt="0">
        <dgm:presLayoutVars>
          <dgm:dir/>
          <dgm:resizeHandles val="exact"/>
        </dgm:presLayoutVars>
      </dgm:prSet>
      <dgm:spPr/>
    </dgm:pt>
    <dgm:pt modelId="{8ABBAE13-9E04-4C0E-9BAB-7EF6E1E82C51}" type="pres">
      <dgm:prSet presAssocID="{729C7C16-643C-4810-90EB-9C6FA4154168}" presName="node" presStyleLbl="node1" presStyleIdx="0" presStyleCnt="1">
        <dgm:presLayoutVars>
          <dgm:bulletEnabled val="1"/>
        </dgm:presLayoutVars>
      </dgm:prSet>
      <dgm:spPr/>
    </dgm:pt>
  </dgm:ptLst>
  <dgm:cxnLst>
    <dgm:cxn modelId="{CB94F00A-9D3E-44C5-A157-5348A30ED7B1}" srcId="{729C7C16-643C-4810-90EB-9C6FA4154168}" destId="{CE88D49E-551A-4C58-9FAC-88F640F7AD80}" srcOrd="1" destOrd="0" parTransId="{FF0B8EDA-D183-4B6B-884A-C99C4697B234}" sibTransId="{FEFC823D-3479-44E8-83DA-7DDDD306682A}"/>
    <dgm:cxn modelId="{D5A6F647-C209-4BFB-9FDC-C945607DED7A}" srcId="{3B24ECFC-D193-4896-8DA7-F88C32AB13FC}" destId="{729C7C16-643C-4810-90EB-9C6FA4154168}" srcOrd="0" destOrd="0" parTransId="{73864DE4-065F-49A6-8493-740AC23714D7}" sibTransId="{13A2809C-E3EB-4DC0-B685-8C7547A86A74}"/>
    <dgm:cxn modelId="{AD2F6C48-110C-4EE1-BB29-68885C5830EB}" type="presOf" srcId="{3B24ECFC-D193-4896-8DA7-F88C32AB13FC}" destId="{98565030-91E3-485C-8828-67B851199893}" srcOrd="0" destOrd="0" presId="urn:microsoft.com/office/officeart/2005/8/layout/default"/>
    <dgm:cxn modelId="{EDC9C14E-FFEA-4851-B724-96E92DD3A231}" type="presOf" srcId="{CE88D49E-551A-4C58-9FAC-88F640F7AD80}" destId="{8ABBAE13-9E04-4C0E-9BAB-7EF6E1E82C51}" srcOrd="0" destOrd="2" presId="urn:microsoft.com/office/officeart/2005/8/layout/default"/>
    <dgm:cxn modelId="{78509495-898B-4C6F-8500-BBDCCBE8C6D5}" srcId="{729C7C16-643C-4810-90EB-9C6FA4154168}" destId="{9D9B180A-BC1E-4B43-8F80-1DD9BDF08E80}" srcOrd="0" destOrd="0" parTransId="{0DCCC3FA-9568-4DCB-8521-EF48FF8560E1}" sibTransId="{7119439D-418F-4240-A426-1F7D941A550B}"/>
    <dgm:cxn modelId="{AB00B2AB-2D01-45D4-85C5-C38FEBB008D7}" type="presOf" srcId="{9D9B180A-BC1E-4B43-8F80-1DD9BDF08E80}" destId="{8ABBAE13-9E04-4C0E-9BAB-7EF6E1E82C51}" srcOrd="0" destOrd="1" presId="urn:microsoft.com/office/officeart/2005/8/layout/default"/>
    <dgm:cxn modelId="{364C53B6-B087-4A96-85AD-C559157FCC96}" type="presOf" srcId="{B1B5D10A-A835-4952-8B5F-A76EEF057C2A}" destId="{8ABBAE13-9E04-4C0E-9BAB-7EF6E1E82C51}" srcOrd="0" destOrd="4" presId="urn:microsoft.com/office/officeart/2005/8/layout/default"/>
    <dgm:cxn modelId="{717616C8-8E4D-43AB-86AD-8E66790E5868}" srcId="{729C7C16-643C-4810-90EB-9C6FA4154168}" destId="{B1B5D10A-A835-4952-8B5F-A76EEF057C2A}" srcOrd="3" destOrd="0" parTransId="{9097129D-8FF4-42F5-836B-F32D9DAFD549}" sibTransId="{CBF02A3C-1207-4B3D-8AA2-59A2DC7E7E96}"/>
    <dgm:cxn modelId="{16D512C9-FEBE-44C5-BE76-FBFFD39558EA}" srcId="{729C7C16-643C-4810-90EB-9C6FA4154168}" destId="{7F0A6956-DD47-4AD7-A1E2-95358DB6038B}" srcOrd="2" destOrd="0" parTransId="{420C46DB-CE98-47A2-BFD6-6C32AC013650}" sibTransId="{2255A07E-9955-426E-8163-80B1CF6A4FD1}"/>
    <dgm:cxn modelId="{11077ECB-7DBE-4F85-A871-0C3E832CA2D6}" type="presOf" srcId="{729C7C16-643C-4810-90EB-9C6FA4154168}" destId="{8ABBAE13-9E04-4C0E-9BAB-7EF6E1E82C51}" srcOrd="0" destOrd="0" presId="urn:microsoft.com/office/officeart/2005/8/layout/default"/>
    <dgm:cxn modelId="{5810F2F3-7465-44E0-BF63-17F40F2ED6F2}" type="presOf" srcId="{7F0A6956-DD47-4AD7-A1E2-95358DB6038B}" destId="{8ABBAE13-9E04-4C0E-9BAB-7EF6E1E82C51}" srcOrd="0" destOrd="3" presId="urn:microsoft.com/office/officeart/2005/8/layout/default"/>
    <dgm:cxn modelId="{48B24C4B-EB4B-4D10-9CFC-4312895B900F}" type="presParOf" srcId="{98565030-91E3-485C-8828-67B851199893}" destId="{8ABBAE13-9E04-4C0E-9BAB-7EF6E1E82C5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9C50A-A366-4B87-B4E9-AB64692ED7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9C6D9C4B-2FC0-4C78-8458-A76FCF0166F4}">
      <dgm:prSet/>
      <dgm:spPr/>
      <dgm:t>
        <a:bodyPr/>
        <a:lstStyle/>
        <a:p>
          <a:r>
            <a:rPr lang="fr-FR" b="1" i="0" dirty="0"/>
            <a:t>Le Retour haptique est une technologie reproduisant des sensations de toucher réelles grâce a un mode de vibration.</a:t>
          </a:r>
        </a:p>
        <a:p>
          <a:r>
            <a:rPr lang="fr-FR" b="1" i="0" dirty="0"/>
            <a:t>l’haptique désigne la science du toucher.</a:t>
          </a:r>
          <a:endParaRPr lang="fr-FR" b="0" i="0" u="none" strike="noStrike" cap="none" baseline="0" noProof="0" dirty="0">
            <a:solidFill>
              <a:srgbClr val="010000"/>
            </a:solidFill>
            <a:latin typeface="Britannic Bold"/>
          </a:endParaRPr>
        </a:p>
      </dgm:t>
    </dgm:pt>
    <dgm:pt modelId="{83E37F2B-6861-4FFC-976C-859F5B3169A5}" type="parTrans" cxnId="{46A20815-0099-4AA6-9797-02F71491994B}">
      <dgm:prSet/>
      <dgm:spPr/>
      <dgm:t>
        <a:bodyPr/>
        <a:lstStyle/>
        <a:p>
          <a:endParaRPr lang="fr-FR"/>
        </a:p>
      </dgm:t>
    </dgm:pt>
    <dgm:pt modelId="{E28C43C1-1D0E-4443-A1D8-CEC98B8CB8CD}" type="sibTrans" cxnId="{46A20815-0099-4AA6-9797-02F71491994B}">
      <dgm:prSet/>
      <dgm:spPr/>
      <dgm:t>
        <a:bodyPr/>
        <a:lstStyle/>
        <a:p>
          <a:endParaRPr lang="fr-FR"/>
        </a:p>
      </dgm:t>
    </dgm:pt>
    <dgm:pt modelId="{118257AE-4971-4780-B656-292731A56D94}">
      <dgm:prSet/>
      <dgm:spPr/>
      <dgm:t>
        <a:bodyPr/>
        <a:lstStyle/>
        <a:p>
          <a:r>
            <a:rPr lang="fr-FR" b="1" i="0" dirty="0"/>
            <a:t>La technologie se base sur les récepteurs et nerfs sensoriels humains afin de disposer d’un moyen de communication avancé avec les machines.</a:t>
          </a:r>
        </a:p>
        <a:p>
          <a:r>
            <a:rPr lang="fr-FR" b="1" i="0" dirty="0"/>
            <a:t>En 2017, le concept de retour haptique arrive en force sur</a:t>
          </a:r>
          <a:r>
            <a:rPr lang="fr-FR" b="1" i="0" u="none" dirty="0"/>
            <a:t> le marché </a:t>
          </a:r>
          <a:r>
            <a:rPr lang="fr-FR" b="1" i="0" dirty="0"/>
            <a:t>et il est très prometteur.</a:t>
          </a:r>
          <a:endParaRPr lang="fr-FR" dirty="0">
            <a:latin typeface="Britannic Bold"/>
          </a:endParaRPr>
        </a:p>
      </dgm:t>
    </dgm:pt>
    <dgm:pt modelId="{8BB1FE70-9D21-41E7-853D-D414BCD5ACC7}" type="parTrans" cxnId="{F0D60DCD-29AD-47DA-BCCD-0838B4DC08E1}">
      <dgm:prSet/>
      <dgm:spPr/>
      <dgm:t>
        <a:bodyPr/>
        <a:lstStyle/>
        <a:p>
          <a:endParaRPr lang="fr-FR"/>
        </a:p>
      </dgm:t>
    </dgm:pt>
    <dgm:pt modelId="{9BB028AF-8223-436C-9ED4-251AF13E00CA}" type="sibTrans" cxnId="{F0D60DCD-29AD-47DA-BCCD-0838B4DC08E1}">
      <dgm:prSet/>
      <dgm:spPr/>
      <dgm:t>
        <a:bodyPr/>
        <a:lstStyle/>
        <a:p>
          <a:endParaRPr lang="fr-FR"/>
        </a:p>
      </dgm:t>
    </dgm:pt>
    <dgm:pt modelId="{49E951C2-6C78-4DA3-BB71-8553B6590E47}">
      <dgm:prSet/>
      <dgm:spPr/>
      <dgm:t>
        <a:bodyPr/>
        <a:lstStyle/>
        <a:p>
          <a:pPr rtl="0"/>
          <a:r>
            <a:rPr lang="fr-FR" dirty="0">
              <a:latin typeface="Britannic Bold"/>
            </a:rPr>
            <a:t>Actuellement Le retour haptique se trouve partout autour de nous sans le savoir que ça soit dans nos smartphones ou dans nos voitures.</a:t>
          </a:r>
        </a:p>
      </dgm:t>
    </dgm:pt>
    <dgm:pt modelId="{24D15449-0031-435B-AFF2-99699536330E}" type="parTrans" cxnId="{DF4A859F-3981-4535-B095-22D2D71A499A}">
      <dgm:prSet/>
      <dgm:spPr/>
      <dgm:t>
        <a:bodyPr/>
        <a:lstStyle/>
        <a:p>
          <a:endParaRPr lang="fr-FR"/>
        </a:p>
      </dgm:t>
    </dgm:pt>
    <dgm:pt modelId="{D6ABC36B-69CD-4B2C-A2A7-25E798F76955}" type="sibTrans" cxnId="{DF4A859F-3981-4535-B095-22D2D71A499A}">
      <dgm:prSet/>
      <dgm:spPr/>
      <dgm:t>
        <a:bodyPr/>
        <a:lstStyle/>
        <a:p>
          <a:endParaRPr lang="fr-FR"/>
        </a:p>
      </dgm:t>
    </dgm:pt>
    <dgm:pt modelId="{B3631C16-50FF-4480-B816-828083C40C80}">
      <dgm:prSet/>
      <dgm:spPr/>
      <dgm:t>
        <a:bodyPr/>
        <a:lstStyle/>
        <a:p>
          <a:r>
            <a:rPr lang="fr-FR" b="1" i="0" dirty="0"/>
            <a:t>Le retour haptique a de nombreuses utilisations il est utilisé aussi incorporé dans l’univers des jeux vidéo.</a:t>
          </a:r>
        </a:p>
        <a:p>
          <a:endParaRPr lang="fr-FR" dirty="0">
            <a:latin typeface="Britannic Bold"/>
          </a:endParaRPr>
        </a:p>
      </dgm:t>
    </dgm:pt>
    <dgm:pt modelId="{A59DCD05-BBE8-4FA7-915B-1230A9C9FCBD}" type="parTrans" cxnId="{CF8EA2E5-802D-4C95-80B8-27340763CCCB}">
      <dgm:prSet/>
      <dgm:spPr/>
      <dgm:t>
        <a:bodyPr/>
        <a:lstStyle/>
        <a:p>
          <a:endParaRPr lang="fr-FR"/>
        </a:p>
      </dgm:t>
    </dgm:pt>
    <dgm:pt modelId="{2C687BE7-F6AA-4AFD-9412-DA9DF7A42F4B}" type="sibTrans" cxnId="{CF8EA2E5-802D-4C95-80B8-27340763CCCB}">
      <dgm:prSet/>
      <dgm:spPr/>
      <dgm:t>
        <a:bodyPr/>
        <a:lstStyle/>
        <a:p>
          <a:endParaRPr lang="fr-FR"/>
        </a:p>
      </dgm:t>
    </dgm:pt>
    <dgm:pt modelId="{5356392D-6E71-42A8-824A-C8360524307A}" type="pres">
      <dgm:prSet presAssocID="{8259C50A-A366-4B87-B4E9-AB64692ED72C}" presName="linear" presStyleCnt="0">
        <dgm:presLayoutVars>
          <dgm:animLvl val="lvl"/>
          <dgm:resizeHandles val="exact"/>
        </dgm:presLayoutVars>
      </dgm:prSet>
      <dgm:spPr/>
    </dgm:pt>
    <dgm:pt modelId="{EC789584-A8A6-4C3C-B6EE-1ED5DDF985B0}" type="pres">
      <dgm:prSet presAssocID="{9C6D9C4B-2FC0-4C78-8458-A76FCF0166F4}" presName="parentText" presStyleLbl="node1" presStyleIdx="0" presStyleCnt="4" custLinFactNeighborX="-47" custLinFactNeighborY="-34086">
        <dgm:presLayoutVars>
          <dgm:chMax val="0"/>
          <dgm:bulletEnabled val="1"/>
        </dgm:presLayoutVars>
      </dgm:prSet>
      <dgm:spPr/>
    </dgm:pt>
    <dgm:pt modelId="{95186D64-208D-4E5E-87B4-DBA5E27741C2}" type="pres">
      <dgm:prSet presAssocID="{E28C43C1-1D0E-4443-A1D8-CEC98B8CB8CD}" presName="spacer" presStyleCnt="0"/>
      <dgm:spPr/>
    </dgm:pt>
    <dgm:pt modelId="{45F9FD60-FDD3-4E6F-A8DA-B12CAAE2077B}" type="pres">
      <dgm:prSet presAssocID="{118257AE-4971-4780-B656-292731A56D94}" presName="parentText" presStyleLbl="node1" presStyleIdx="1" presStyleCnt="4">
        <dgm:presLayoutVars>
          <dgm:chMax val="0"/>
          <dgm:bulletEnabled val="1"/>
        </dgm:presLayoutVars>
      </dgm:prSet>
      <dgm:spPr/>
    </dgm:pt>
    <dgm:pt modelId="{873BE36F-BD30-45E6-85A4-DA509D8292BF}" type="pres">
      <dgm:prSet presAssocID="{9BB028AF-8223-436C-9ED4-251AF13E00CA}" presName="spacer" presStyleCnt="0"/>
      <dgm:spPr/>
    </dgm:pt>
    <dgm:pt modelId="{3DF64207-D073-4AFD-B14E-A60CEC5ED27D}" type="pres">
      <dgm:prSet presAssocID="{49E951C2-6C78-4DA3-BB71-8553B6590E47}" presName="parentText" presStyleLbl="node1" presStyleIdx="2" presStyleCnt="4">
        <dgm:presLayoutVars>
          <dgm:chMax val="0"/>
          <dgm:bulletEnabled val="1"/>
        </dgm:presLayoutVars>
      </dgm:prSet>
      <dgm:spPr/>
    </dgm:pt>
    <dgm:pt modelId="{A5171A54-CE5A-40F1-832F-6876031F4B27}" type="pres">
      <dgm:prSet presAssocID="{D6ABC36B-69CD-4B2C-A2A7-25E798F76955}" presName="spacer" presStyleCnt="0"/>
      <dgm:spPr/>
    </dgm:pt>
    <dgm:pt modelId="{FA7F3A89-4C6B-4AF3-9D40-CF6145C9DC91}" type="pres">
      <dgm:prSet presAssocID="{B3631C16-50FF-4480-B816-828083C40C80}" presName="parentText" presStyleLbl="node1" presStyleIdx="3" presStyleCnt="4" custLinFactNeighborX="-47" custLinFactNeighborY="96873">
        <dgm:presLayoutVars>
          <dgm:chMax val="0"/>
          <dgm:bulletEnabled val="1"/>
        </dgm:presLayoutVars>
      </dgm:prSet>
      <dgm:spPr/>
    </dgm:pt>
  </dgm:ptLst>
  <dgm:cxnLst>
    <dgm:cxn modelId="{46A20815-0099-4AA6-9797-02F71491994B}" srcId="{8259C50A-A366-4B87-B4E9-AB64692ED72C}" destId="{9C6D9C4B-2FC0-4C78-8458-A76FCF0166F4}" srcOrd="0" destOrd="0" parTransId="{83E37F2B-6861-4FFC-976C-859F5B3169A5}" sibTransId="{E28C43C1-1D0E-4443-A1D8-CEC98B8CB8CD}"/>
    <dgm:cxn modelId="{FDFBDA23-C747-4930-BD98-83E56AB43FE8}" type="presOf" srcId="{8259C50A-A366-4B87-B4E9-AB64692ED72C}" destId="{5356392D-6E71-42A8-824A-C8360524307A}" srcOrd="0" destOrd="0" presId="urn:microsoft.com/office/officeart/2005/8/layout/vList2"/>
    <dgm:cxn modelId="{449DD43E-517D-4628-A424-5679EF548247}" type="presOf" srcId="{118257AE-4971-4780-B656-292731A56D94}" destId="{45F9FD60-FDD3-4E6F-A8DA-B12CAAE2077B}" srcOrd="0" destOrd="0" presId="urn:microsoft.com/office/officeart/2005/8/layout/vList2"/>
    <dgm:cxn modelId="{D1C15487-8931-4AA5-9225-606BE0121B37}" type="presOf" srcId="{9C6D9C4B-2FC0-4C78-8458-A76FCF0166F4}" destId="{EC789584-A8A6-4C3C-B6EE-1ED5DDF985B0}" srcOrd="0" destOrd="0" presId="urn:microsoft.com/office/officeart/2005/8/layout/vList2"/>
    <dgm:cxn modelId="{DF4A859F-3981-4535-B095-22D2D71A499A}" srcId="{8259C50A-A366-4B87-B4E9-AB64692ED72C}" destId="{49E951C2-6C78-4DA3-BB71-8553B6590E47}" srcOrd="2" destOrd="0" parTransId="{24D15449-0031-435B-AFF2-99699536330E}" sibTransId="{D6ABC36B-69CD-4B2C-A2A7-25E798F76955}"/>
    <dgm:cxn modelId="{BE0787A9-1BD0-40E9-A7B2-2CA868F3F52F}" type="presOf" srcId="{49E951C2-6C78-4DA3-BB71-8553B6590E47}" destId="{3DF64207-D073-4AFD-B14E-A60CEC5ED27D}" srcOrd="0" destOrd="0" presId="urn:microsoft.com/office/officeart/2005/8/layout/vList2"/>
    <dgm:cxn modelId="{DEFE7EB8-3509-4C8B-A74B-F0F5F4E81D89}" type="presOf" srcId="{B3631C16-50FF-4480-B816-828083C40C80}" destId="{FA7F3A89-4C6B-4AF3-9D40-CF6145C9DC91}" srcOrd="0" destOrd="0" presId="urn:microsoft.com/office/officeart/2005/8/layout/vList2"/>
    <dgm:cxn modelId="{F0D60DCD-29AD-47DA-BCCD-0838B4DC08E1}" srcId="{8259C50A-A366-4B87-B4E9-AB64692ED72C}" destId="{118257AE-4971-4780-B656-292731A56D94}" srcOrd="1" destOrd="0" parTransId="{8BB1FE70-9D21-41E7-853D-D414BCD5ACC7}" sibTransId="{9BB028AF-8223-436C-9ED4-251AF13E00CA}"/>
    <dgm:cxn modelId="{CF8EA2E5-802D-4C95-80B8-27340763CCCB}" srcId="{8259C50A-A366-4B87-B4E9-AB64692ED72C}" destId="{B3631C16-50FF-4480-B816-828083C40C80}" srcOrd="3" destOrd="0" parTransId="{A59DCD05-BBE8-4FA7-915B-1230A9C9FCBD}" sibTransId="{2C687BE7-F6AA-4AFD-9412-DA9DF7A42F4B}"/>
    <dgm:cxn modelId="{A21E6B7C-2896-4127-9FE0-05D85C5E4E75}" type="presParOf" srcId="{5356392D-6E71-42A8-824A-C8360524307A}" destId="{EC789584-A8A6-4C3C-B6EE-1ED5DDF985B0}" srcOrd="0" destOrd="0" presId="urn:microsoft.com/office/officeart/2005/8/layout/vList2"/>
    <dgm:cxn modelId="{683770E1-6E3C-4652-9ED1-EEF52D2557A2}" type="presParOf" srcId="{5356392D-6E71-42A8-824A-C8360524307A}" destId="{95186D64-208D-4E5E-87B4-DBA5E27741C2}" srcOrd="1" destOrd="0" presId="urn:microsoft.com/office/officeart/2005/8/layout/vList2"/>
    <dgm:cxn modelId="{EF630F82-5368-4120-ACBC-BAB845F7B80A}" type="presParOf" srcId="{5356392D-6E71-42A8-824A-C8360524307A}" destId="{45F9FD60-FDD3-4E6F-A8DA-B12CAAE2077B}" srcOrd="2" destOrd="0" presId="urn:microsoft.com/office/officeart/2005/8/layout/vList2"/>
    <dgm:cxn modelId="{6C23B88C-7182-40EB-B8D7-458EF8239187}" type="presParOf" srcId="{5356392D-6E71-42A8-824A-C8360524307A}" destId="{873BE36F-BD30-45E6-85A4-DA509D8292BF}" srcOrd="3" destOrd="0" presId="urn:microsoft.com/office/officeart/2005/8/layout/vList2"/>
    <dgm:cxn modelId="{CB8373CD-0193-4016-9AC9-5EF93412BB78}" type="presParOf" srcId="{5356392D-6E71-42A8-824A-C8360524307A}" destId="{3DF64207-D073-4AFD-B14E-A60CEC5ED27D}" srcOrd="4" destOrd="0" presId="urn:microsoft.com/office/officeart/2005/8/layout/vList2"/>
    <dgm:cxn modelId="{72AA8579-B4AF-4A9E-8108-29CE44F5B7CE}" type="presParOf" srcId="{5356392D-6E71-42A8-824A-C8360524307A}" destId="{A5171A54-CE5A-40F1-832F-6876031F4B27}" srcOrd="5" destOrd="0" presId="urn:microsoft.com/office/officeart/2005/8/layout/vList2"/>
    <dgm:cxn modelId="{DEF29E83-6A96-46AE-816B-7DBDD471C544}" type="presParOf" srcId="{5356392D-6E71-42A8-824A-C8360524307A}" destId="{FA7F3A89-4C6B-4AF3-9D40-CF6145C9DC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E4CEC-E717-49EC-B2C0-B7CDD8422A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6C913CC8-8259-407B-9E84-FBD803DA6564}">
      <dgm:prSet custT="1"/>
      <dgm:spPr/>
      <dgm:t>
        <a:bodyPr/>
        <a:lstStyle/>
        <a:p>
          <a:pPr algn="l"/>
          <a:r>
            <a:rPr lang="fr-FR" sz="2000" dirty="0"/>
            <a:t>Le 19 novembre 2020 Sony sort sa nouvelle console la PS5 avec ses nouvelle manette ou le retour haptique est plus que pressent.</a:t>
          </a:r>
          <a:r>
            <a:rPr lang="fr-FR" sz="2000" b="0" i="0" dirty="0"/>
            <a:t>il affine les vibrations en intensité et aussi la répartition des vibrations (au centre, à gauche, à droite …). Ce qui permet d’obtenir des vibrations plus en adéquation avec l’action qui les déclenche.</a:t>
          </a:r>
          <a:endParaRPr lang="fr-FR" sz="2000" dirty="0"/>
        </a:p>
      </dgm:t>
    </dgm:pt>
    <dgm:pt modelId="{469F233A-7313-4642-BF0F-DB3846B97DAA}" type="parTrans" cxnId="{2BB06281-2AA9-4C26-89F2-9B23A92157E8}">
      <dgm:prSet/>
      <dgm:spPr/>
      <dgm:t>
        <a:bodyPr/>
        <a:lstStyle/>
        <a:p>
          <a:endParaRPr lang="fr-FR"/>
        </a:p>
      </dgm:t>
    </dgm:pt>
    <dgm:pt modelId="{6CAF13DE-9107-4835-A8CA-DD193006E8D8}" type="sibTrans" cxnId="{2BB06281-2AA9-4C26-89F2-9B23A92157E8}">
      <dgm:prSet/>
      <dgm:spPr/>
      <dgm:t>
        <a:bodyPr/>
        <a:lstStyle/>
        <a:p>
          <a:endParaRPr lang="fr-FR"/>
        </a:p>
      </dgm:t>
    </dgm:pt>
    <dgm:pt modelId="{17303D83-62EB-4EA7-BFB6-8878A5A4EDAE}">
      <dgm:prSet custT="1"/>
      <dgm:spPr/>
      <dgm:t>
        <a:bodyPr/>
        <a:lstStyle/>
        <a:p>
          <a:pPr algn="l"/>
          <a:r>
            <a:rPr lang="fr-FR" sz="2000" dirty="0"/>
            <a:t>Le </a:t>
          </a:r>
          <a:r>
            <a:rPr lang="fr-FR" sz="2000" b="0" i="0" dirty="0"/>
            <a:t>30 octobre 2020 </a:t>
          </a:r>
          <a:r>
            <a:rPr lang="fr-FR" sz="2000" b="1" i="0" dirty="0"/>
            <a:t>Microsoft expérimente un « bracelet » de retour haptique destiné à la VR.</a:t>
          </a:r>
        </a:p>
        <a:p>
          <a:pPr algn="l"/>
          <a:r>
            <a:rPr lang="fr-FR" sz="2000" b="1" i="0" dirty="0"/>
            <a:t>Un dispositif haptique motorisé qui se replie/déplie en fonction de la situation. Il laisse donc la paume de la main de l’utilisateur libre quand ce dernier ne tient pas d’objet</a:t>
          </a:r>
          <a:r>
            <a:rPr lang="fr-FR" sz="1800" b="1" i="0" dirty="0"/>
            <a:t>.</a:t>
          </a:r>
          <a:endParaRPr lang="fr-FR" sz="1800" dirty="0"/>
        </a:p>
      </dgm:t>
    </dgm:pt>
    <dgm:pt modelId="{6320B937-04B2-4681-BA1F-7016E0C68B38}" type="parTrans" cxnId="{B2033BBC-C40D-4EA4-B44D-9701D10A67D4}">
      <dgm:prSet/>
      <dgm:spPr/>
      <dgm:t>
        <a:bodyPr/>
        <a:lstStyle/>
        <a:p>
          <a:endParaRPr lang="fr-FR"/>
        </a:p>
      </dgm:t>
    </dgm:pt>
    <dgm:pt modelId="{3ED06D35-2CC3-4690-B33A-B0231B0E18CB}" type="sibTrans" cxnId="{B2033BBC-C40D-4EA4-B44D-9701D10A67D4}">
      <dgm:prSet/>
      <dgm:spPr/>
      <dgm:t>
        <a:bodyPr/>
        <a:lstStyle/>
        <a:p>
          <a:endParaRPr lang="fr-FR"/>
        </a:p>
      </dgm:t>
    </dgm:pt>
    <dgm:pt modelId="{F7088A86-3FFD-4D37-B85D-8779149ACD74}" type="pres">
      <dgm:prSet presAssocID="{7CFE4CEC-E717-49EC-B2C0-B7CDD8422ABE}" presName="diagram" presStyleCnt="0">
        <dgm:presLayoutVars>
          <dgm:dir/>
          <dgm:resizeHandles val="exact"/>
        </dgm:presLayoutVars>
      </dgm:prSet>
      <dgm:spPr/>
    </dgm:pt>
    <dgm:pt modelId="{33714152-7DF5-49A5-A43B-2532997DABDC}" type="pres">
      <dgm:prSet presAssocID="{6C913CC8-8259-407B-9E84-FBD803DA6564}" presName="node" presStyleLbl="node1" presStyleIdx="0" presStyleCnt="2" custScaleX="134057" custScaleY="179753">
        <dgm:presLayoutVars>
          <dgm:bulletEnabled val="1"/>
        </dgm:presLayoutVars>
      </dgm:prSet>
      <dgm:spPr/>
    </dgm:pt>
    <dgm:pt modelId="{2DB88E31-FC35-4CB7-89F9-9C42CE3AFBCF}" type="pres">
      <dgm:prSet presAssocID="{6CAF13DE-9107-4835-A8CA-DD193006E8D8}" presName="sibTrans" presStyleCnt="0"/>
      <dgm:spPr/>
    </dgm:pt>
    <dgm:pt modelId="{6865F6A1-410F-4372-8E26-03456AE58A3E}" type="pres">
      <dgm:prSet presAssocID="{17303D83-62EB-4EA7-BFB6-8878A5A4EDAE}" presName="node" presStyleLbl="node1" presStyleIdx="1" presStyleCnt="2" custScaleX="124213" custScaleY="175621">
        <dgm:presLayoutVars>
          <dgm:bulletEnabled val="1"/>
        </dgm:presLayoutVars>
      </dgm:prSet>
      <dgm:spPr/>
    </dgm:pt>
  </dgm:ptLst>
  <dgm:cxnLst>
    <dgm:cxn modelId="{08CC5B12-D431-472D-A4EB-96A2EFFDAAE9}" type="presOf" srcId="{6C913CC8-8259-407B-9E84-FBD803DA6564}" destId="{33714152-7DF5-49A5-A43B-2532997DABDC}" srcOrd="0" destOrd="0" presId="urn:microsoft.com/office/officeart/2005/8/layout/default"/>
    <dgm:cxn modelId="{239F271A-9038-4BF3-8BDD-35BF2F1ABA48}" type="presOf" srcId="{7CFE4CEC-E717-49EC-B2C0-B7CDD8422ABE}" destId="{F7088A86-3FFD-4D37-B85D-8779149ACD74}" srcOrd="0" destOrd="0" presId="urn:microsoft.com/office/officeart/2005/8/layout/default"/>
    <dgm:cxn modelId="{2BB06281-2AA9-4C26-89F2-9B23A92157E8}" srcId="{7CFE4CEC-E717-49EC-B2C0-B7CDD8422ABE}" destId="{6C913CC8-8259-407B-9E84-FBD803DA6564}" srcOrd="0" destOrd="0" parTransId="{469F233A-7313-4642-BF0F-DB3846B97DAA}" sibTransId="{6CAF13DE-9107-4835-A8CA-DD193006E8D8}"/>
    <dgm:cxn modelId="{E71DD2A9-5CFC-46EB-A752-CDF686ABB3A7}" type="presOf" srcId="{17303D83-62EB-4EA7-BFB6-8878A5A4EDAE}" destId="{6865F6A1-410F-4372-8E26-03456AE58A3E}" srcOrd="0" destOrd="0" presId="urn:microsoft.com/office/officeart/2005/8/layout/default"/>
    <dgm:cxn modelId="{B2033BBC-C40D-4EA4-B44D-9701D10A67D4}" srcId="{7CFE4CEC-E717-49EC-B2C0-B7CDD8422ABE}" destId="{17303D83-62EB-4EA7-BFB6-8878A5A4EDAE}" srcOrd="1" destOrd="0" parTransId="{6320B937-04B2-4681-BA1F-7016E0C68B38}" sibTransId="{3ED06D35-2CC3-4690-B33A-B0231B0E18CB}"/>
    <dgm:cxn modelId="{74C6B52B-2287-418A-AA37-228ACD12DDC3}" type="presParOf" srcId="{F7088A86-3FFD-4D37-B85D-8779149ACD74}" destId="{33714152-7DF5-49A5-A43B-2532997DABDC}" srcOrd="0" destOrd="0" presId="urn:microsoft.com/office/officeart/2005/8/layout/default"/>
    <dgm:cxn modelId="{BA7B9568-EA83-4DBB-9A7B-D6C5F3B02979}" type="presParOf" srcId="{F7088A86-3FFD-4D37-B85D-8779149ACD74}" destId="{2DB88E31-FC35-4CB7-89F9-9C42CE3AFBCF}" srcOrd="1" destOrd="0" presId="urn:microsoft.com/office/officeart/2005/8/layout/default"/>
    <dgm:cxn modelId="{BC5E30D3-09CF-4B51-B0DF-485AA34D67E2}" type="presParOf" srcId="{F7088A86-3FFD-4D37-B85D-8779149ACD74}" destId="{6865F6A1-410F-4372-8E26-03456AE58A3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FE4CEC-E717-49EC-B2C0-B7CDD8422A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6C913CC8-8259-407B-9E84-FBD803DA6564}">
      <dgm:prSet custT="1"/>
      <dgm:spPr/>
      <dgm:t>
        <a:bodyPr/>
        <a:lstStyle/>
        <a:p>
          <a:pPr algn="l"/>
          <a:r>
            <a:rPr lang="fr-FR" sz="2000" b="0" i="0" dirty="0"/>
            <a:t>Le 15/03/2021Apple dépose un brevet sur le retour haptique des clavier sur leur MacBook pro. Il continue de travailler pour intégrer un possible retour haptique sur ces ordinateurs portables. Elle entend ainsi placer des«  zones haptiques » sur le pavé tactile.</a:t>
          </a:r>
          <a:endParaRPr lang="fr-FR" sz="2000" dirty="0"/>
        </a:p>
      </dgm:t>
    </dgm:pt>
    <dgm:pt modelId="{469F233A-7313-4642-BF0F-DB3846B97DAA}" type="parTrans" cxnId="{2BB06281-2AA9-4C26-89F2-9B23A92157E8}">
      <dgm:prSet/>
      <dgm:spPr/>
      <dgm:t>
        <a:bodyPr/>
        <a:lstStyle/>
        <a:p>
          <a:endParaRPr lang="fr-FR"/>
        </a:p>
      </dgm:t>
    </dgm:pt>
    <dgm:pt modelId="{6CAF13DE-9107-4835-A8CA-DD193006E8D8}" type="sibTrans" cxnId="{2BB06281-2AA9-4C26-89F2-9B23A92157E8}">
      <dgm:prSet/>
      <dgm:spPr/>
      <dgm:t>
        <a:bodyPr/>
        <a:lstStyle/>
        <a:p>
          <a:endParaRPr lang="fr-FR"/>
        </a:p>
      </dgm:t>
    </dgm:pt>
    <dgm:pt modelId="{17303D83-62EB-4EA7-BFB6-8878A5A4EDAE}">
      <dgm:prSet custT="1"/>
      <dgm:spPr/>
      <dgm:t>
        <a:bodyPr/>
        <a:lstStyle/>
        <a:p>
          <a:pPr algn="l"/>
          <a:r>
            <a:rPr lang="fr-FR" sz="1800" b="1" i="0" dirty="0"/>
            <a:t>la veste retour haptique.</a:t>
          </a:r>
        </a:p>
        <a:p>
          <a:pPr algn="l"/>
          <a:r>
            <a:rPr lang="fr-FR" sz="1800" b="0" i="0" dirty="0"/>
            <a:t>Ce gilet va ajouter des sensations dans la partie haute de votre corps, un peu comme le fait le retour de force de vos manettes, contrôleurs VR ou volant gamer.</a:t>
          </a:r>
        </a:p>
        <a:p>
          <a:pPr algn="l"/>
          <a:r>
            <a:rPr lang="fr-FR" sz="1800" b="0" i="0" dirty="0"/>
            <a:t>Le concept est simple, 40 retours haptiques sont intégrés dans tout le gilet avec un système de quadrillage régulier. Ainsi, toute la partie haute de votre corps, buste (20 capteurs) et dos (20 capteurs).</a:t>
          </a:r>
        </a:p>
        <a:p>
          <a:pPr algn="l"/>
          <a:r>
            <a:rPr lang="fr-FR" sz="1800" b="0" i="0" dirty="0"/>
            <a:t>Mise en vente février 2021.</a:t>
          </a:r>
          <a:endParaRPr lang="fr-FR" sz="1800" dirty="0"/>
        </a:p>
      </dgm:t>
    </dgm:pt>
    <dgm:pt modelId="{6320B937-04B2-4681-BA1F-7016E0C68B38}" type="parTrans" cxnId="{B2033BBC-C40D-4EA4-B44D-9701D10A67D4}">
      <dgm:prSet/>
      <dgm:spPr/>
      <dgm:t>
        <a:bodyPr/>
        <a:lstStyle/>
        <a:p>
          <a:endParaRPr lang="fr-FR"/>
        </a:p>
      </dgm:t>
    </dgm:pt>
    <dgm:pt modelId="{3ED06D35-2CC3-4690-B33A-B0231B0E18CB}" type="sibTrans" cxnId="{B2033BBC-C40D-4EA4-B44D-9701D10A67D4}">
      <dgm:prSet/>
      <dgm:spPr/>
      <dgm:t>
        <a:bodyPr/>
        <a:lstStyle/>
        <a:p>
          <a:endParaRPr lang="fr-FR"/>
        </a:p>
      </dgm:t>
    </dgm:pt>
    <dgm:pt modelId="{F7088A86-3FFD-4D37-B85D-8779149ACD74}" type="pres">
      <dgm:prSet presAssocID="{7CFE4CEC-E717-49EC-B2C0-B7CDD8422ABE}" presName="diagram" presStyleCnt="0">
        <dgm:presLayoutVars>
          <dgm:dir/>
          <dgm:resizeHandles val="exact"/>
        </dgm:presLayoutVars>
      </dgm:prSet>
      <dgm:spPr/>
    </dgm:pt>
    <dgm:pt modelId="{33714152-7DF5-49A5-A43B-2532997DABDC}" type="pres">
      <dgm:prSet presAssocID="{6C913CC8-8259-407B-9E84-FBD803DA6564}" presName="node" presStyleLbl="node1" presStyleIdx="0" presStyleCnt="2" custScaleX="134057" custScaleY="179753">
        <dgm:presLayoutVars>
          <dgm:bulletEnabled val="1"/>
        </dgm:presLayoutVars>
      </dgm:prSet>
      <dgm:spPr/>
    </dgm:pt>
    <dgm:pt modelId="{2DB88E31-FC35-4CB7-89F9-9C42CE3AFBCF}" type="pres">
      <dgm:prSet presAssocID="{6CAF13DE-9107-4835-A8CA-DD193006E8D8}" presName="sibTrans" presStyleCnt="0"/>
      <dgm:spPr/>
    </dgm:pt>
    <dgm:pt modelId="{6865F6A1-410F-4372-8E26-03456AE58A3E}" type="pres">
      <dgm:prSet presAssocID="{17303D83-62EB-4EA7-BFB6-8878A5A4EDAE}" presName="node" presStyleLbl="node1" presStyleIdx="1" presStyleCnt="2" custScaleX="124213" custScaleY="193114">
        <dgm:presLayoutVars>
          <dgm:bulletEnabled val="1"/>
        </dgm:presLayoutVars>
      </dgm:prSet>
      <dgm:spPr/>
    </dgm:pt>
  </dgm:ptLst>
  <dgm:cxnLst>
    <dgm:cxn modelId="{08CC5B12-D431-472D-A4EB-96A2EFFDAAE9}" type="presOf" srcId="{6C913CC8-8259-407B-9E84-FBD803DA6564}" destId="{33714152-7DF5-49A5-A43B-2532997DABDC}" srcOrd="0" destOrd="0" presId="urn:microsoft.com/office/officeart/2005/8/layout/default"/>
    <dgm:cxn modelId="{239F271A-9038-4BF3-8BDD-35BF2F1ABA48}" type="presOf" srcId="{7CFE4CEC-E717-49EC-B2C0-B7CDD8422ABE}" destId="{F7088A86-3FFD-4D37-B85D-8779149ACD74}" srcOrd="0" destOrd="0" presId="urn:microsoft.com/office/officeart/2005/8/layout/default"/>
    <dgm:cxn modelId="{2BB06281-2AA9-4C26-89F2-9B23A92157E8}" srcId="{7CFE4CEC-E717-49EC-B2C0-B7CDD8422ABE}" destId="{6C913CC8-8259-407B-9E84-FBD803DA6564}" srcOrd="0" destOrd="0" parTransId="{469F233A-7313-4642-BF0F-DB3846B97DAA}" sibTransId="{6CAF13DE-9107-4835-A8CA-DD193006E8D8}"/>
    <dgm:cxn modelId="{E71DD2A9-5CFC-46EB-A752-CDF686ABB3A7}" type="presOf" srcId="{17303D83-62EB-4EA7-BFB6-8878A5A4EDAE}" destId="{6865F6A1-410F-4372-8E26-03456AE58A3E}" srcOrd="0" destOrd="0" presId="urn:microsoft.com/office/officeart/2005/8/layout/default"/>
    <dgm:cxn modelId="{B2033BBC-C40D-4EA4-B44D-9701D10A67D4}" srcId="{7CFE4CEC-E717-49EC-B2C0-B7CDD8422ABE}" destId="{17303D83-62EB-4EA7-BFB6-8878A5A4EDAE}" srcOrd="1" destOrd="0" parTransId="{6320B937-04B2-4681-BA1F-7016E0C68B38}" sibTransId="{3ED06D35-2CC3-4690-B33A-B0231B0E18CB}"/>
    <dgm:cxn modelId="{74C6B52B-2287-418A-AA37-228ACD12DDC3}" type="presParOf" srcId="{F7088A86-3FFD-4D37-B85D-8779149ACD74}" destId="{33714152-7DF5-49A5-A43B-2532997DABDC}" srcOrd="0" destOrd="0" presId="urn:microsoft.com/office/officeart/2005/8/layout/default"/>
    <dgm:cxn modelId="{BA7B9568-EA83-4DBB-9A7B-D6C5F3B02979}" type="presParOf" srcId="{F7088A86-3FFD-4D37-B85D-8779149ACD74}" destId="{2DB88E31-FC35-4CB7-89F9-9C42CE3AFBCF}" srcOrd="1" destOrd="0" presId="urn:microsoft.com/office/officeart/2005/8/layout/default"/>
    <dgm:cxn modelId="{BC5E30D3-09CF-4B51-B0DF-485AA34D67E2}" type="presParOf" srcId="{F7088A86-3FFD-4D37-B85D-8779149ACD74}" destId="{6865F6A1-410F-4372-8E26-03456AE58A3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59C50A-A366-4B87-B4E9-AB64692ED7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9C6D9C4B-2FC0-4C78-8458-A76FCF0166F4}">
      <dgm:prSet/>
      <dgm:spPr/>
      <dgm:t>
        <a:bodyPr/>
        <a:lstStyle/>
        <a:p>
          <a:r>
            <a:rPr lang="fr-FR" b="1" i="0" dirty="0"/>
            <a:t>Le Retour haptique a de grand projet pour l’avenir. </a:t>
          </a:r>
          <a:endParaRPr lang="fr-FR" b="0" i="0" u="none" strike="noStrike" cap="none" baseline="0" noProof="0" dirty="0">
            <a:solidFill>
              <a:srgbClr val="010000"/>
            </a:solidFill>
            <a:latin typeface="Britannic Bold"/>
          </a:endParaRPr>
        </a:p>
      </dgm:t>
    </dgm:pt>
    <dgm:pt modelId="{83E37F2B-6861-4FFC-976C-859F5B3169A5}" type="parTrans" cxnId="{46A20815-0099-4AA6-9797-02F71491994B}">
      <dgm:prSet/>
      <dgm:spPr/>
      <dgm:t>
        <a:bodyPr/>
        <a:lstStyle/>
        <a:p>
          <a:endParaRPr lang="fr-FR"/>
        </a:p>
      </dgm:t>
    </dgm:pt>
    <dgm:pt modelId="{E28C43C1-1D0E-4443-A1D8-CEC98B8CB8CD}" type="sibTrans" cxnId="{46A20815-0099-4AA6-9797-02F71491994B}">
      <dgm:prSet/>
      <dgm:spPr/>
      <dgm:t>
        <a:bodyPr/>
        <a:lstStyle/>
        <a:p>
          <a:endParaRPr lang="fr-FR"/>
        </a:p>
      </dgm:t>
    </dgm:pt>
    <dgm:pt modelId="{118257AE-4971-4780-B656-292731A56D94}">
      <dgm:prSet/>
      <dgm:spPr/>
      <dgm:t>
        <a:bodyPr/>
        <a:lstStyle/>
        <a:p>
          <a:r>
            <a:rPr lang="fr-FR" dirty="0">
              <a:latin typeface="Britannic Bold"/>
            </a:rPr>
            <a:t>Crée</a:t>
          </a:r>
          <a:r>
            <a:rPr lang="fr-FR" baseline="0" dirty="0">
              <a:latin typeface="Britannic Bold"/>
            </a:rPr>
            <a:t> une combinaison totale </a:t>
          </a:r>
          <a:r>
            <a:rPr lang="fr-FR" b="1" i="0" dirty="0"/>
            <a:t>permettant de sentir la VR sur tout le corps.</a:t>
          </a:r>
          <a:endParaRPr lang="fr-FR" dirty="0">
            <a:latin typeface="Britannic Bold"/>
          </a:endParaRPr>
        </a:p>
      </dgm:t>
    </dgm:pt>
    <dgm:pt modelId="{8BB1FE70-9D21-41E7-853D-D414BCD5ACC7}" type="parTrans" cxnId="{F0D60DCD-29AD-47DA-BCCD-0838B4DC08E1}">
      <dgm:prSet/>
      <dgm:spPr/>
      <dgm:t>
        <a:bodyPr/>
        <a:lstStyle/>
        <a:p>
          <a:endParaRPr lang="fr-FR"/>
        </a:p>
      </dgm:t>
    </dgm:pt>
    <dgm:pt modelId="{9BB028AF-8223-436C-9ED4-251AF13E00CA}" type="sibTrans" cxnId="{F0D60DCD-29AD-47DA-BCCD-0838B4DC08E1}">
      <dgm:prSet/>
      <dgm:spPr/>
      <dgm:t>
        <a:bodyPr/>
        <a:lstStyle/>
        <a:p>
          <a:endParaRPr lang="fr-FR"/>
        </a:p>
      </dgm:t>
    </dgm:pt>
    <dgm:pt modelId="{49E951C2-6C78-4DA3-BB71-8553B6590E47}">
      <dgm:prSet/>
      <dgm:spPr/>
      <dgm:t>
        <a:bodyPr/>
        <a:lstStyle/>
        <a:p>
          <a:pPr rtl="0"/>
          <a:r>
            <a:rPr lang="fr-FR" dirty="0">
              <a:latin typeface="Britannic Bold"/>
            </a:rPr>
            <a:t>Crée</a:t>
          </a:r>
          <a:r>
            <a:rPr lang="fr-FR" baseline="0" dirty="0">
              <a:latin typeface="Britannic Bold"/>
            </a:rPr>
            <a:t> des ordinateur avec clavier tactile doter d’un retour de force grâce a la technologie du retour haptique.</a:t>
          </a:r>
        </a:p>
      </dgm:t>
    </dgm:pt>
    <dgm:pt modelId="{24D15449-0031-435B-AFF2-99699536330E}" type="parTrans" cxnId="{DF4A859F-3981-4535-B095-22D2D71A499A}">
      <dgm:prSet/>
      <dgm:spPr/>
      <dgm:t>
        <a:bodyPr/>
        <a:lstStyle/>
        <a:p>
          <a:endParaRPr lang="fr-FR"/>
        </a:p>
      </dgm:t>
    </dgm:pt>
    <dgm:pt modelId="{D6ABC36B-69CD-4B2C-A2A7-25E798F76955}" type="sibTrans" cxnId="{DF4A859F-3981-4535-B095-22D2D71A499A}">
      <dgm:prSet/>
      <dgm:spPr/>
      <dgm:t>
        <a:bodyPr/>
        <a:lstStyle/>
        <a:p>
          <a:endParaRPr lang="fr-FR"/>
        </a:p>
      </dgm:t>
    </dgm:pt>
    <dgm:pt modelId="{B3631C16-50FF-4480-B816-828083C40C80}">
      <dgm:prSet/>
      <dgm:spPr/>
      <dgm:t>
        <a:bodyPr/>
        <a:lstStyle/>
        <a:p>
          <a:r>
            <a:rPr lang="fr-FR" dirty="0">
              <a:latin typeface="Britannic Bold"/>
            </a:rPr>
            <a:t>Création de botte pouvant se déplacer dans la VR et ressentir les diffèrent sol.</a:t>
          </a:r>
        </a:p>
      </dgm:t>
    </dgm:pt>
    <dgm:pt modelId="{A59DCD05-BBE8-4FA7-915B-1230A9C9FCBD}" type="parTrans" cxnId="{CF8EA2E5-802D-4C95-80B8-27340763CCCB}">
      <dgm:prSet/>
      <dgm:spPr/>
      <dgm:t>
        <a:bodyPr/>
        <a:lstStyle/>
        <a:p>
          <a:endParaRPr lang="fr-FR"/>
        </a:p>
      </dgm:t>
    </dgm:pt>
    <dgm:pt modelId="{2C687BE7-F6AA-4AFD-9412-DA9DF7A42F4B}" type="sibTrans" cxnId="{CF8EA2E5-802D-4C95-80B8-27340763CCCB}">
      <dgm:prSet/>
      <dgm:spPr/>
      <dgm:t>
        <a:bodyPr/>
        <a:lstStyle/>
        <a:p>
          <a:endParaRPr lang="fr-FR"/>
        </a:p>
      </dgm:t>
    </dgm:pt>
    <dgm:pt modelId="{5356392D-6E71-42A8-824A-C8360524307A}" type="pres">
      <dgm:prSet presAssocID="{8259C50A-A366-4B87-B4E9-AB64692ED72C}" presName="linear" presStyleCnt="0">
        <dgm:presLayoutVars>
          <dgm:animLvl val="lvl"/>
          <dgm:resizeHandles val="exact"/>
        </dgm:presLayoutVars>
      </dgm:prSet>
      <dgm:spPr/>
    </dgm:pt>
    <dgm:pt modelId="{EC789584-A8A6-4C3C-B6EE-1ED5DDF985B0}" type="pres">
      <dgm:prSet presAssocID="{9C6D9C4B-2FC0-4C78-8458-A76FCF0166F4}" presName="parentText" presStyleLbl="node1" presStyleIdx="0" presStyleCnt="4" custLinFactNeighborX="-47" custLinFactNeighborY="-34086">
        <dgm:presLayoutVars>
          <dgm:chMax val="0"/>
          <dgm:bulletEnabled val="1"/>
        </dgm:presLayoutVars>
      </dgm:prSet>
      <dgm:spPr/>
    </dgm:pt>
    <dgm:pt modelId="{95186D64-208D-4E5E-87B4-DBA5E27741C2}" type="pres">
      <dgm:prSet presAssocID="{E28C43C1-1D0E-4443-A1D8-CEC98B8CB8CD}" presName="spacer" presStyleCnt="0"/>
      <dgm:spPr/>
    </dgm:pt>
    <dgm:pt modelId="{45F9FD60-FDD3-4E6F-A8DA-B12CAAE2077B}" type="pres">
      <dgm:prSet presAssocID="{118257AE-4971-4780-B656-292731A56D94}" presName="parentText" presStyleLbl="node1" presStyleIdx="1" presStyleCnt="4" custLinFactY="837" custLinFactNeighborX="-1171" custLinFactNeighborY="100000">
        <dgm:presLayoutVars>
          <dgm:chMax val="0"/>
          <dgm:bulletEnabled val="1"/>
        </dgm:presLayoutVars>
      </dgm:prSet>
      <dgm:spPr/>
    </dgm:pt>
    <dgm:pt modelId="{873BE36F-BD30-45E6-85A4-DA509D8292BF}" type="pres">
      <dgm:prSet presAssocID="{9BB028AF-8223-436C-9ED4-251AF13E00CA}" presName="spacer" presStyleCnt="0"/>
      <dgm:spPr/>
    </dgm:pt>
    <dgm:pt modelId="{3DF64207-D073-4AFD-B14E-A60CEC5ED27D}" type="pres">
      <dgm:prSet presAssocID="{49E951C2-6C78-4DA3-BB71-8553B6590E47}" presName="parentText" presStyleLbl="node1" presStyleIdx="2" presStyleCnt="4">
        <dgm:presLayoutVars>
          <dgm:chMax val="0"/>
          <dgm:bulletEnabled val="1"/>
        </dgm:presLayoutVars>
      </dgm:prSet>
      <dgm:spPr/>
    </dgm:pt>
    <dgm:pt modelId="{A5171A54-CE5A-40F1-832F-6876031F4B27}" type="pres">
      <dgm:prSet presAssocID="{D6ABC36B-69CD-4B2C-A2A7-25E798F76955}" presName="spacer" presStyleCnt="0"/>
      <dgm:spPr/>
    </dgm:pt>
    <dgm:pt modelId="{FA7F3A89-4C6B-4AF3-9D40-CF6145C9DC91}" type="pres">
      <dgm:prSet presAssocID="{B3631C16-50FF-4480-B816-828083C40C80}" presName="parentText" presStyleLbl="node1" presStyleIdx="3" presStyleCnt="4" custLinFactNeighborX="-47" custLinFactNeighborY="96873">
        <dgm:presLayoutVars>
          <dgm:chMax val="0"/>
          <dgm:bulletEnabled val="1"/>
        </dgm:presLayoutVars>
      </dgm:prSet>
      <dgm:spPr/>
    </dgm:pt>
  </dgm:ptLst>
  <dgm:cxnLst>
    <dgm:cxn modelId="{46A20815-0099-4AA6-9797-02F71491994B}" srcId="{8259C50A-A366-4B87-B4E9-AB64692ED72C}" destId="{9C6D9C4B-2FC0-4C78-8458-A76FCF0166F4}" srcOrd="0" destOrd="0" parTransId="{83E37F2B-6861-4FFC-976C-859F5B3169A5}" sibTransId="{E28C43C1-1D0E-4443-A1D8-CEC98B8CB8CD}"/>
    <dgm:cxn modelId="{FDFBDA23-C747-4930-BD98-83E56AB43FE8}" type="presOf" srcId="{8259C50A-A366-4B87-B4E9-AB64692ED72C}" destId="{5356392D-6E71-42A8-824A-C8360524307A}" srcOrd="0" destOrd="0" presId="urn:microsoft.com/office/officeart/2005/8/layout/vList2"/>
    <dgm:cxn modelId="{449DD43E-517D-4628-A424-5679EF548247}" type="presOf" srcId="{118257AE-4971-4780-B656-292731A56D94}" destId="{45F9FD60-FDD3-4E6F-A8DA-B12CAAE2077B}" srcOrd="0" destOrd="0" presId="urn:microsoft.com/office/officeart/2005/8/layout/vList2"/>
    <dgm:cxn modelId="{D1C15487-8931-4AA5-9225-606BE0121B37}" type="presOf" srcId="{9C6D9C4B-2FC0-4C78-8458-A76FCF0166F4}" destId="{EC789584-A8A6-4C3C-B6EE-1ED5DDF985B0}" srcOrd="0" destOrd="0" presId="urn:microsoft.com/office/officeart/2005/8/layout/vList2"/>
    <dgm:cxn modelId="{DF4A859F-3981-4535-B095-22D2D71A499A}" srcId="{8259C50A-A366-4B87-B4E9-AB64692ED72C}" destId="{49E951C2-6C78-4DA3-BB71-8553B6590E47}" srcOrd="2" destOrd="0" parTransId="{24D15449-0031-435B-AFF2-99699536330E}" sibTransId="{D6ABC36B-69CD-4B2C-A2A7-25E798F76955}"/>
    <dgm:cxn modelId="{BE0787A9-1BD0-40E9-A7B2-2CA868F3F52F}" type="presOf" srcId="{49E951C2-6C78-4DA3-BB71-8553B6590E47}" destId="{3DF64207-D073-4AFD-B14E-A60CEC5ED27D}" srcOrd="0" destOrd="0" presId="urn:microsoft.com/office/officeart/2005/8/layout/vList2"/>
    <dgm:cxn modelId="{DEFE7EB8-3509-4C8B-A74B-F0F5F4E81D89}" type="presOf" srcId="{B3631C16-50FF-4480-B816-828083C40C80}" destId="{FA7F3A89-4C6B-4AF3-9D40-CF6145C9DC91}" srcOrd="0" destOrd="0" presId="urn:microsoft.com/office/officeart/2005/8/layout/vList2"/>
    <dgm:cxn modelId="{F0D60DCD-29AD-47DA-BCCD-0838B4DC08E1}" srcId="{8259C50A-A366-4B87-B4E9-AB64692ED72C}" destId="{118257AE-4971-4780-B656-292731A56D94}" srcOrd="1" destOrd="0" parTransId="{8BB1FE70-9D21-41E7-853D-D414BCD5ACC7}" sibTransId="{9BB028AF-8223-436C-9ED4-251AF13E00CA}"/>
    <dgm:cxn modelId="{CF8EA2E5-802D-4C95-80B8-27340763CCCB}" srcId="{8259C50A-A366-4B87-B4E9-AB64692ED72C}" destId="{B3631C16-50FF-4480-B816-828083C40C80}" srcOrd="3" destOrd="0" parTransId="{A59DCD05-BBE8-4FA7-915B-1230A9C9FCBD}" sibTransId="{2C687BE7-F6AA-4AFD-9412-DA9DF7A42F4B}"/>
    <dgm:cxn modelId="{A21E6B7C-2896-4127-9FE0-05D85C5E4E75}" type="presParOf" srcId="{5356392D-6E71-42A8-824A-C8360524307A}" destId="{EC789584-A8A6-4C3C-B6EE-1ED5DDF985B0}" srcOrd="0" destOrd="0" presId="urn:microsoft.com/office/officeart/2005/8/layout/vList2"/>
    <dgm:cxn modelId="{683770E1-6E3C-4652-9ED1-EEF52D2557A2}" type="presParOf" srcId="{5356392D-6E71-42A8-824A-C8360524307A}" destId="{95186D64-208D-4E5E-87B4-DBA5E27741C2}" srcOrd="1" destOrd="0" presId="urn:microsoft.com/office/officeart/2005/8/layout/vList2"/>
    <dgm:cxn modelId="{EF630F82-5368-4120-ACBC-BAB845F7B80A}" type="presParOf" srcId="{5356392D-6E71-42A8-824A-C8360524307A}" destId="{45F9FD60-FDD3-4E6F-A8DA-B12CAAE2077B}" srcOrd="2" destOrd="0" presId="urn:microsoft.com/office/officeart/2005/8/layout/vList2"/>
    <dgm:cxn modelId="{6C23B88C-7182-40EB-B8D7-458EF8239187}" type="presParOf" srcId="{5356392D-6E71-42A8-824A-C8360524307A}" destId="{873BE36F-BD30-45E6-85A4-DA509D8292BF}" srcOrd="3" destOrd="0" presId="urn:microsoft.com/office/officeart/2005/8/layout/vList2"/>
    <dgm:cxn modelId="{CB8373CD-0193-4016-9AC9-5EF93412BB78}" type="presParOf" srcId="{5356392D-6E71-42A8-824A-C8360524307A}" destId="{3DF64207-D073-4AFD-B14E-A60CEC5ED27D}" srcOrd="4" destOrd="0" presId="urn:microsoft.com/office/officeart/2005/8/layout/vList2"/>
    <dgm:cxn modelId="{72AA8579-B4AF-4A9E-8108-29CE44F5B7CE}" type="presParOf" srcId="{5356392D-6E71-42A8-824A-C8360524307A}" destId="{A5171A54-CE5A-40F1-832F-6876031F4B27}" srcOrd="5" destOrd="0" presId="urn:microsoft.com/office/officeart/2005/8/layout/vList2"/>
    <dgm:cxn modelId="{DEF29E83-6A96-46AE-816B-7DBDD471C544}" type="presParOf" srcId="{5356392D-6E71-42A8-824A-C8360524307A}" destId="{FA7F3A89-4C6B-4AF3-9D40-CF6145C9DC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BAE13-9E04-4C0E-9BAB-7EF6E1E82C51}">
      <dsp:nvSpPr>
        <dsp:cNvPr id="0" name=""/>
        <dsp:cNvSpPr/>
      </dsp:nvSpPr>
      <dsp:spPr>
        <a:xfrm>
          <a:off x="1572634" y="2057"/>
          <a:ext cx="5801272" cy="34807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r>
            <a:rPr lang="fr-FR" sz="4400" b="0" i="0" u="none" strike="noStrike" kern="1200" cap="none" baseline="0" noProof="0" dirty="0">
              <a:latin typeface="Britannic Bold"/>
            </a:rPr>
            <a:t>sommaire</a:t>
          </a:r>
        </a:p>
        <a:p>
          <a:pPr marL="285750" lvl="1" indent="-285750" algn="l" defTabSz="1511300">
            <a:lnSpc>
              <a:spcPct val="90000"/>
            </a:lnSpc>
            <a:spcBef>
              <a:spcPct val="0"/>
            </a:spcBef>
            <a:spcAft>
              <a:spcPct val="15000"/>
            </a:spcAft>
            <a:buChar char="•"/>
          </a:pPr>
          <a:r>
            <a:rPr lang="fr-FR" sz="3400" kern="1200" dirty="0">
              <a:latin typeface="Britannic Bold"/>
            </a:rPr>
            <a:t>Description</a:t>
          </a:r>
        </a:p>
        <a:p>
          <a:pPr marL="285750" lvl="1" indent="-285750" algn="l" defTabSz="1511300">
            <a:lnSpc>
              <a:spcPct val="90000"/>
            </a:lnSpc>
            <a:spcBef>
              <a:spcPct val="0"/>
            </a:spcBef>
            <a:spcAft>
              <a:spcPct val="15000"/>
            </a:spcAft>
            <a:buChar char="•"/>
          </a:pPr>
          <a:r>
            <a:rPr lang="fr-FR" sz="3400" kern="1200" dirty="0">
              <a:latin typeface="Britannic Bold"/>
            </a:rPr>
            <a:t>L’utilisation</a:t>
          </a:r>
          <a:r>
            <a:rPr lang="fr-FR" sz="3400" b="0" i="0" kern="1200" dirty="0">
              <a:latin typeface="Britannic Bold"/>
            </a:rPr>
            <a:t> dans l’univers des jeux vidéo</a:t>
          </a:r>
          <a:endParaRPr lang="fr-FR" sz="3400" kern="1200" dirty="0">
            <a:latin typeface="Britannic Bold"/>
          </a:endParaRPr>
        </a:p>
        <a:p>
          <a:pPr marL="285750" lvl="1" indent="-285750" algn="l" defTabSz="1511300">
            <a:lnSpc>
              <a:spcPct val="90000"/>
            </a:lnSpc>
            <a:spcBef>
              <a:spcPct val="0"/>
            </a:spcBef>
            <a:spcAft>
              <a:spcPct val="15000"/>
            </a:spcAft>
            <a:buChar char="•"/>
          </a:pPr>
          <a:r>
            <a:rPr lang="fr-FR" sz="3400" kern="1200" dirty="0">
              <a:latin typeface="Britannic Bold"/>
            </a:rPr>
            <a:t>L’avenir</a:t>
          </a:r>
        </a:p>
        <a:p>
          <a:pPr marL="285750" lvl="1" indent="-285750" algn="l" defTabSz="1511300">
            <a:lnSpc>
              <a:spcPct val="90000"/>
            </a:lnSpc>
            <a:spcBef>
              <a:spcPct val="0"/>
            </a:spcBef>
            <a:spcAft>
              <a:spcPct val="15000"/>
            </a:spcAft>
            <a:buChar char="•"/>
          </a:pPr>
          <a:r>
            <a:rPr lang="fr-FR" sz="3400" kern="1200" dirty="0">
              <a:latin typeface="Britannic Bold"/>
            </a:rPr>
            <a:t>Lien des articles</a:t>
          </a:r>
        </a:p>
      </dsp:txBody>
      <dsp:txXfrm>
        <a:off x="1572634" y="2057"/>
        <a:ext cx="5801272" cy="3480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9584-A8A6-4C3C-B6EE-1ED5DDF985B0}">
      <dsp:nvSpPr>
        <dsp:cNvPr id="0" name=""/>
        <dsp:cNvSpPr/>
      </dsp:nvSpPr>
      <dsp:spPr>
        <a:xfrm>
          <a:off x="0" y="352306"/>
          <a:ext cx="11318804" cy="11781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i="0" kern="1200" dirty="0"/>
            <a:t>Le Retour haptique est une technologie reproduisant des sensations de toucher réelles grâce a un mode de vibration.</a:t>
          </a:r>
        </a:p>
        <a:p>
          <a:pPr marL="0" lvl="0" indent="0" algn="l" defTabSz="844550">
            <a:lnSpc>
              <a:spcPct val="90000"/>
            </a:lnSpc>
            <a:spcBef>
              <a:spcPct val="0"/>
            </a:spcBef>
            <a:spcAft>
              <a:spcPct val="35000"/>
            </a:spcAft>
            <a:buNone/>
          </a:pPr>
          <a:r>
            <a:rPr lang="fr-FR" sz="1900" b="1" i="0" kern="1200" dirty="0"/>
            <a:t>l’haptique désigne la science du toucher.</a:t>
          </a:r>
          <a:endParaRPr lang="fr-FR" sz="1900" b="0" i="0" u="none" strike="noStrike" kern="1200" cap="none" baseline="0" noProof="0" dirty="0">
            <a:solidFill>
              <a:srgbClr val="010000"/>
            </a:solidFill>
            <a:latin typeface="Britannic Bold"/>
          </a:endParaRPr>
        </a:p>
      </dsp:txBody>
      <dsp:txXfrm>
        <a:off x="57514" y="409820"/>
        <a:ext cx="11203776" cy="1063162"/>
      </dsp:txXfrm>
    </dsp:sp>
    <dsp:sp modelId="{45F9FD60-FDD3-4E6F-A8DA-B12CAAE2077B}">
      <dsp:nvSpPr>
        <dsp:cNvPr id="0" name=""/>
        <dsp:cNvSpPr/>
      </dsp:nvSpPr>
      <dsp:spPr>
        <a:xfrm>
          <a:off x="0" y="1603868"/>
          <a:ext cx="11318804" cy="11781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i="0" kern="1200" dirty="0"/>
            <a:t>La technologie se base sur les récepteurs et nerfs sensoriels humains afin de disposer d’un moyen de communication avancé avec les machines.</a:t>
          </a:r>
        </a:p>
        <a:p>
          <a:pPr marL="0" lvl="0" indent="0" algn="l" defTabSz="844550">
            <a:lnSpc>
              <a:spcPct val="90000"/>
            </a:lnSpc>
            <a:spcBef>
              <a:spcPct val="0"/>
            </a:spcBef>
            <a:spcAft>
              <a:spcPct val="35000"/>
            </a:spcAft>
            <a:buNone/>
          </a:pPr>
          <a:r>
            <a:rPr lang="fr-FR" sz="1900" b="1" i="0" kern="1200" dirty="0"/>
            <a:t>En 2017, le concept de retour haptique arrive en force sur</a:t>
          </a:r>
          <a:r>
            <a:rPr lang="fr-FR" sz="1900" b="1" i="0" u="none" kern="1200" dirty="0"/>
            <a:t> le marché </a:t>
          </a:r>
          <a:r>
            <a:rPr lang="fr-FR" sz="1900" b="1" i="0" kern="1200" dirty="0"/>
            <a:t>et il est très prometteur.</a:t>
          </a:r>
          <a:endParaRPr lang="fr-FR" sz="1900" kern="1200" dirty="0">
            <a:latin typeface="Britannic Bold"/>
          </a:endParaRPr>
        </a:p>
      </dsp:txBody>
      <dsp:txXfrm>
        <a:off x="57514" y="1661382"/>
        <a:ext cx="11203776" cy="1063162"/>
      </dsp:txXfrm>
    </dsp:sp>
    <dsp:sp modelId="{3DF64207-D073-4AFD-B14E-A60CEC5ED27D}">
      <dsp:nvSpPr>
        <dsp:cNvPr id="0" name=""/>
        <dsp:cNvSpPr/>
      </dsp:nvSpPr>
      <dsp:spPr>
        <a:xfrm>
          <a:off x="0" y="2836778"/>
          <a:ext cx="11318804" cy="11781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fr-FR" sz="1900" kern="1200" dirty="0">
              <a:latin typeface="Britannic Bold"/>
            </a:rPr>
            <a:t>Actuellement Le retour haptique se trouve partout autour de nous sans le savoir que ça soit dans nos smartphones ou dans nos voitures.</a:t>
          </a:r>
        </a:p>
      </dsp:txBody>
      <dsp:txXfrm>
        <a:off x="57514" y="2894292"/>
        <a:ext cx="11203776" cy="1063162"/>
      </dsp:txXfrm>
    </dsp:sp>
    <dsp:sp modelId="{FA7F3A89-4C6B-4AF3-9D40-CF6145C9DC91}">
      <dsp:nvSpPr>
        <dsp:cNvPr id="0" name=""/>
        <dsp:cNvSpPr/>
      </dsp:nvSpPr>
      <dsp:spPr>
        <a:xfrm>
          <a:off x="0" y="4122697"/>
          <a:ext cx="11318804" cy="11781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i="0" kern="1200" dirty="0"/>
            <a:t>Le retour haptique a de nombreuses utilisations il est utilisé aussi incorporé dans l’univers des jeux vidéo.</a:t>
          </a:r>
        </a:p>
        <a:p>
          <a:pPr marL="0" lvl="0" indent="0" algn="l" defTabSz="844550">
            <a:lnSpc>
              <a:spcPct val="90000"/>
            </a:lnSpc>
            <a:spcBef>
              <a:spcPct val="0"/>
            </a:spcBef>
            <a:spcAft>
              <a:spcPct val="35000"/>
            </a:spcAft>
            <a:buNone/>
          </a:pPr>
          <a:endParaRPr lang="fr-FR" sz="1900" kern="1200" dirty="0">
            <a:latin typeface="Britannic Bold"/>
          </a:endParaRPr>
        </a:p>
      </dsp:txBody>
      <dsp:txXfrm>
        <a:off x="57514" y="4180211"/>
        <a:ext cx="11203776" cy="1063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4152-7DF5-49A5-A43B-2532997DABDC}">
      <dsp:nvSpPr>
        <dsp:cNvPr id="0" name=""/>
        <dsp:cNvSpPr/>
      </dsp:nvSpPr>
      <dsp:spPr>
        <a:xfrm>
          <a:off x="2402" y="179038"/>
          <a:ext cx="4468268" cy="359481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Le 19 novembre 2020 Sony sort sa nouvelle console la PS5 avec ses nouvelle manette ou le retour haptique est plus que pressent.</a:t>
          </a:r>
          <a:r>
            <a:rPr lang="fr-FR" sz="2000" b="0" i="0" kern="1200" dirty="0"/>
            <a:t>il affine les vibrations en intensité et aussi la répartition des vibrations (au centre, à gauche, à droite …). Ce qui permet d’obtenir des vibrations plus en adéquation avec l’action qui les déclenche.</a:t>
          </a:r>
          <a:endParaRPr lang="fr-FR" sz="2000" kern="1200" dirty="0"/>
        </a:p>
      </dsp:txBody>
      <dsp:txXfrm>
        <a:off x="2402" y="179038"/>
        <a:ext cx="4468268" cy="3594819"/>
      </dsp:txXfrm>
    </dsp:sp>
    <dsp:sp modelId="{6865F6A1-410F-4372-8E26-03456AE58A3E}">
      <dsp:nvSpPr>
        <dsp:cNvPr id="0" name=""/>
        <dsp:cNvSpPr/>
      </dsp:nvSpPr>
      <dsp:spPr>
        <a:xfrm>
          <a:off x="4803981" y="220355"/>
          <a:ext cx="4140156" cy="35121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Le </a:t>
          </a:r>
          <a:r>
            <a:rPr lang="fr-FR" sz="2000" b="0" i="0" kern="1200" dirty="0"/>
            <a:t>30 octobre 2020 </a:t>
          </a:r>
          <a:r>
            <a:rPr lang="fr-FR" sz="2000" b="1" i="0" kern="1200" dirty="0"/>
            <a:t>Microsoft expérimente un « bracelet » de retour haptique destiné à la VR.</a:t>
          </a:r>
        </a:p>
        <a:p>
          <a:pPr marL="0" lvl="0" indent="0" algn="l" defTabSz="889000">
            <a:lnSpc>
              <a:spcPct val="90000"/>
            </a:lnSpc>
            <a:spcBef>
              <a:spcPct val="0"/>
            </a:spcBef>
            <a:spcAft>
              <a:spcPct val="35000"/>
            </a:spcAft>
            <a:buNone/>
          </a:pPr>
          <a:r>
            <a:rPr lang="fr-FR" sz="2000" b="1" i="0" kern="1200" dirty="0"/>
            <a:t>Un dispositif haptique motorisé qui se replie/déplie en fonction de la situation. Il laisse donc la paume de la main de l’utilisateur libre quand ce dernier ne tient pas d’objet</a:t>
          </a:r>
          <a:r>
            <a:rPr lang="fr-FR" sz="1800" b="1" i="0" kern="1200" dirty="0"/>
            <a:t>.</a:t>
          </a:r>
          <a:endParaRPr lang="fr-FR" sz="1800" kern="1200" dirty="0"/>
        </a:p>
      </dsp:txBody>
      <dsp:txXfrm>
        <a:off x="4803981" y="220355"/>
        <a:ext cx="4140156" cy="3512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14152-7DF5-49A5-A43B-2532997DABDC}">
      <dsp:nvSpPr>
        <dsp:cNvPr id="0" name=""/>
        <dsp:cNvSpPr/>
      </dsp:nvSpPr>
      <dsp:spPr>
        <a:xfrm>
          <a:off x="2402" y="179038"/>
          <a:ext cx="4468268" cy="359481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0" i="0" kern="1200" dirty="0"/>
            <a:t>Le 15/03/2021Apple dépose un brevet sur le retour haptique des clavier sur leur MacBook pro. Il continue de travailler pour intégrer un possible retour haptique sur ces ordinateurs portables. Elle entend ainsi placer des«  zones haptiques » sur le pavé tactile.</a:t>
          </a:r>
          <a:endParaRPr lang="fr-FR" sz="2000" kern="1200" dirty="0"/>
        </a:p>
      </dsp:txBody>
      <dsp:txXfrm>
        <a:off x="2402" y="179038"/>
        <a:ext cx="4468268" cy="3594819"/>
      </dsp:txXfrm>
    </dsp:sp>
    <dsp:sp modelId="{6865F6A1-410F-4372-8E26-03456AE58A3E}">
      <dsp:nvSpPr>
        <dsp:cNvPr id="0" name=""/>
        <dsp:cNvSpPr/>
      </dsp:nvSpPr>
      <dsp:spPr>
        <a:xfrm>
          <a:off x="4803981" y="45437"/>
          <a:ext cx="4140156" cy="38620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i="0" kern="1200" dirty="0"/>
            <a:t>la veste retour haptique.</a:t>
          </a:r>
        </a:p>
        <a:p>
          <a:pPr marL="0" lvl="0" indent="0" algn="l" defTabSz="800100">
            <a:lnSpc>
              <a:spcPct val="90000"/>
            </a:lnSpc>
            <a:spcBef>
              <a:spcPct val="0"/>
            </a:spcBef>
            <a:spcAft>
              <a:spcPct val="35000"/>
            </a:spcAft>
            <a:buNone/>
          </a:pPr>
          <a:r>
            <a:rPr lang="fr-FR" sz="1800" b="0" i="0" kern="1200" dirty="0"/>
            <a:t>Ce gilet va ajouter des sensations dans la partie haute de votre corps, un peu comme le fait le retour de force de vos manettes, contrôleurs VR ou volant gamer.</a:t>
          </a:r>
        </a:p>
        <a:p>
          <a:pPr marL="0" lvl="0" indent="0" algn="l" defTabSz="800100">
            <a:lnSpc>
              <a:spcPct val="90000"/>
            </a:lnSpc>
            <a:spcBef>
              <a:spcPct val="0"/>
            </a:spcBef>
            <a:spcAft>
              <a:spcPct val="35000"/>
            </a:spcAft>
            <a:buNone/>
          </a:pPr>
          <a:r>
            <a:rPr lang="fr-FR" sz="1800" b="0" i="0" kern="1200" dirty="0"/>
            <a:t>Le concept est simple, 40 retours haptiques sont intégrés dans tout le gilet avec un système de quadrillage régulier. Ainsi, toute la partie haute de votre corps, buste (20 capteurs) et dos (20 capteurs).</a:t>
          </a:r>
        </a:p>
        <a:p>
          <a:pPr marL="0" lvl="0" indent="0" algn="l" defTabSz="800100">
            <a:lnSpc>
              <a:spcPct val="90000"/>
            </a:lnSpc>
            <a:spcBef>
              <a:spcPct val="0"/>
            </a:spcBef>
            <a:spcAft>
              <a:spcPct val="35000"/>
            </a:spcAft>
            <a:buNone/>
          </a:pPr>
          <a:r>
            <a:rPr lang="fr-FR" sz="1800" b="0" i="0" kern="1200" dirty="0"/>
            <a:t>Mise en vente février 2021.</a:t>
          </a:r>
          <a:endParaRPr lang="fr-FR" sz="1800" kern="1200" dirty="0"/>
        </a:p>
      </dsp:txBody>
      <dsp:txXfrm>
        <a:off x="4803981" y="45437"/>
        <a:ext cx="4140156" cy="38620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9584-A8A6-4C3C-B6EE-1ED5DDF985B0}">
      <dsp:nvSpPr>
        <dsp:cNvPr id="0" name=""/>
        <dsp:cNvSpPr/>
      </dsp:nvSpPr>
      <dsp:spPr>
        <a:xfrm>
          <a:off x="0" y="12602"/>
          <a:ext cx="11318804" cy="1310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b="1" i="0" kern="1200" dirty="0"/>
            <a:t>Le Retour haptique a de grand projet pour l’avenir. </a:t>
          </a:r>
          <a:endParaRPr lang="fr-FR" sz="3300" b="0" i="0" u="none" strike="noStrike" kern="1200" cap="none" baseline="0" noProof="0" dirty="0">
            <a:solidFill>
              <a:srgbClr val="010000"/>
            </a:solidFill>
            <a:latin typeface="Britannic Bold"/>
          </a:endParaRPr>
        </a:p>
      </dsp:txBody>
      <dsp:txXfrm>
        <a:off x="63994" y="76596"/>
        <a:ext cx="11190816" cy="1182942"/>
      </dsp:txXfrm>
    </dsp:sp>
    <dsp:sp modelId="{45F9FD60-FDD3-4E6F-A8DA-B12CAAE2077B}">
      <dsp:nvSpPr>
        <dsp:cNvPr id="0" name=""/>
        <dsp:cNvSpPr/>
      </dsp:nvSpPr>
      <dsp:spPr>
        <a:xfrm>
          <a:off x="0" y="1556980"/>
          <a:ext cx="11318804" cy="1310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latin typeface="Britannic Bold"/>
            </a:rPr>
            <a:t>Crée</a:t>
          </a:r>
          <a:r>
            <a:rPr lang="fr-FR" sz="3300" kern="1200" baseline="0" dirty="0">
              <a:latin typeface="Britannic Bold"/>
            </a:rPr>
            <a:t> une combinaison totale </a:t>
          </a:r>
          <a:r>
            <a:rPr lang="fr-FR" sz="3300" b="1" i="0" kern="1200" dirty="0"/>
            <a:t>permettant de sentir la VR sur tout le corps.</a:t>
          </a:r>
          <a:endParaRPr lang="fr-FR" sz="3300" kern="1200" dirty="0">
            <a:latin typeface="Britannic Bold"/>
          </a:endParaRPr>
        </a:p>
      </dsp:txBody>
      <dsp:txXfrm>
        <a:off x="63994" y="1620974"/>
        <a:ext cx="11190816" cy="1182942"/>
      </dsp:txXfrm>
    </dsp:sp>
    <dsp:sp modelId="{3DF64207-D073-4AFD-B14E-A60CEC5ED27D}">
      <dsp:nvSpPr>
        <dsp:cNvPr id="0" name=""/>
        <dsp:cNvSpPr/>
      </dsp:nvSpPr>
      <dsp:spPr>
        <a:xfrm>
          <a:off x="0" y="2856938"/>
          <a:ext cx="11318804" cy="1310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fr-FR" sz="3300" kern="1200" dirty="0">
              <a:latin typeface="Britannic Bold"/>
            </a:rPr>
            <a:t>Crée</a:t>
          </a:r>
          <a:r>
            <a:rPr lang="fr-FR" sz="3300" kern="1200" baseline="0" dirty="0">
              <a:latin typeface="Britannic Bold"/>
            </a:rPr>
            <a:t> des ordinateur avec clavier tactile doter d’un retour de force grâce a la technologie du retour haptique.</a:t>
          </a:r>
        </a:p>
      </dsp:txBody>
      <dsp:txXfrm>
        <a:off x="63994" y="2920932"/>
        <a:ext cx="11190816" cy="1182942"/>
      </dsp:txXfrm>
    </dsp:sp>
    <dsp:sp modelId="{FA7F3A89-4C6B-4AF3-9D40-CF6145C9DC91}">
      <dsp:nvSpPr>
        <dsp:cNvPr id="0" name=""/>
        <dsp:cNvSpPr/>
      </dsp:nvSpPr>
      <dsp:spPr>
        <a:xfrm>
          <a:off x="0" y="4307906"/>
          <a:ext cx="11318804" cy="13109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latin typeface="Britannic Bold"/>
            </a:rPr>
            <a:t>Création de botte pouvant se déplacer dans la VR et ressentir les diffèrent sol.</a:t>
          </a:r>
        </a:p>
      </dsp:txBody>
      <dsp:txXfrm>
        <a:off x="63994" y="4371900"/>
        <a:ext cx="11190816" cy="11829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54563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7883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05337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59557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4787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799620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491344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932094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94796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4585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37280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89262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47794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38395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60231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72959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03887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extLst>
      <p:ext uri="{BB962C8B-B14F-4D97-AF65-F5344CB8AC3E}">
        <p14:creationId xmlns:p14="http://schemas.microsoft.com/office/powerpoint/2010/main" val="280004268"/>
      </p:ext>
    </p:extLst>
  </p:cSld>
  <p:clrMap bg1="dk1" tx1="lt1" bg2="dk2" tx2="lt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3" r:id="rId13"/>
    <p:sldLayoutId id="2147484644" r:id="rId14"/>
    <p:sldLayoutId id="2147484645" r:id="rId15"/>
    <p:sldLayoutId id="2147484646" r:id="rId16"/>
    <p:sldLayoutId id="214748464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hyperlink" Target="https://www.neozone.org/innovation/vr-haptx-obtient-une-subvention-de-15-million-de-dollars-pour-developper-une-combinaison-haptique-integrale/" TargetMode="External"/><Relationship Id="rId3" Type="http://schemas.openxmlformats.org/officeDocument/2006/relationships/hyperlink" Target="https://www.journaldunet.com/guides-d-achat/guide-du-jeu-video/1492381-ps5-ce-qu-il-faut-savoir-12-04-21/#:~:text=La%20Playstation%205%2C%20ou%20PS5,raison%20de%20ruptures%20de%20stocks" TargetMode="External"/><Relationship Id="rId7" Type="http://schemas.openxmlformats.org/officeDocument/2006/relationships/hyperlink" Target="https://www.mac4ever.com/actu/161820_brevet-un-retour-haptique-dans-le-clavier-des-macbook-pro" TargetMode="External"/><Relationship Id="rId2" Type="http://schemas.openxmlformats.org/officeDocument/2006/relationships/hyperlink" Target="https://cosmo-games.com/manette-dualsense-ps5/#:~:text=Le%20retour%20haptique%2C%20c'est,centre%2C%20en%20avant%2C%20etc%20%E2%80%A6" TargetMode="External"/><Relationship Id="rId1" Type="http://schemas.openxmlformats.org/officeDocument/2006/relationships/slideLayout" Target="../slideLayouts/slideLayout2.xml"/><Relationship Id="rId6" Type="http://schemas.openxmlformats.org/officeDocument/2006/relationships/hyperlink" Target="https://fr.wikipedia.org/wiki/Haptique" TargetMode="External"/><Relationship Id="rId5" Type="http://schemas.openxmlformats.org/officeDocument/2006/relationships/hyperlink" Target="https://www.alvexo.fr/blog/technologie/retour-haptique-la-nouvelle-tendance-technologique-2017/" TargetMode="External"/><Relationship Id="rId4" Type="http://schemas.openxmlformats.org/officeDocument/2006/relationships/hyperlink" Target="https://stylistme.com/casque-ecouteurs/bhaptics-tactot-avis-prix-t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E38E5E-BB6A-4FE0-9EE0-30D01E2107F5}"/>
              </a:ext>
            </a:extLst>
          </p:cNvPr>
          <p:cNvPicPr>
            <a:picLocks noChangeAspect="1"/>
          </p:cNvPicPr>
          <p:nvPr/>
        </p:nvPicPr>
        <p:blipFill rotWithShape="1">
          <a:blip r:embed="rId3"/>
          <a:srcRect t="13094" r="-1" b="13701"/>
          <a:stretch/>
        </p:blipFill>
        <p:spPr>
          <a:xfrm>
            <a:off x="1" y="-5"/>
            <a:ext cx="12191695" cy="5020241"/>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re 1">
            <a:extLst>
              <a:ext uri="{FF2B5EF4-FFF2-40B4-BE49-F238E27FC236}">
                <a16:creationId xmlns:a16="http://schemas.microsoft.com/office/drawing/2014/main" id="{8619B5A4-73A0-446B-86A6-6353D4730F86}"/>
              </a:ext>
            </a:extLst>
          </p:cNvPr>
          <p:cNvSpPr>
            <a:spLocks noGrp="1"/>
          </p:cNvSpPr>
          <p:nvPr>
            <p:ph type="ctrTitle"/>
          </p:nvPr>
        </p:nvSpPr>
        <p:spPr>
          <a:xfrm>
            <a:off x="636916" y="4581176"/>
            <a:ext cx="11054582" cy="2018214"/>
          </a:xfrm>
        </p:spPr>
        <p:txBody>
          <a:bodyPr vert="horz" lIns="91440" tIns="45720" rIns="91440" bIns="45720" rtlCol="0" anchor="ctr">
            <a:normAutofit/>
          </a:bodyPr>
          <a:lstStyle/>
          <a:p>
            <a:pPr algn="ctr"/>
            <a:r>
              <a:rPr lang="fr-FR" sz="6600" dirty="0">
                <a:solidFill>
                  <a:srgbClr val="EBEBEB"/>
                </a:solidFill>
                <a:latin typeface="Britannic Bold"/>
              </a:rPr>
              <a:t>RETOUR HAPTIQUE</a:t>
            </a:r>
            <a:endParaRPr lang="fr-FR" sz="3200" dirty="0">
              <a:latin typeface="Britannic Bold"/>
            </a:endParaRPr>
          </a:p>
        </p:txBody>
      </p:sp>
      <p:sp>
        <p:nvSpPr>
          <p:cNvPr id="3" name="Sous-titre 2">
            <a:extLst>
              <a:ext uri="{FF2B5EF4-FFF2-40B4-BE49-F238E27FC236}">
                <a16:creationId xmlns:a16="http://schemas.microsoft.com/office/drawing/2014/main" id="{B7D5B402-5B50-4BA3-B6E7-841747210919}"/>
              </a:ext>
            </a:extLst>
          </p:cNvPr>
          <p:cNvSpPr>
            <a:spLocks noGrp="1"/>
          </p:cNvSpPr>
          <p:nvPr>
            <p:ph type="subTitle" idx="1"/>
          </p:nvPr>
        </p:nvSpPr>
        <p:spPr>
          <a:xfrm>
            <a:off x="809445" y="661544"/>
            <a:ext cx="10407602" cy="717961"/>
          </a:xfrm>
        </p:spPr>
        <p:txBody>
          <a:bodyPr>
            <a:normAutofit/>
          </a:bodyPr>
          <a:lstStyle/>
          <a:p>
            <a:r>
              <a:rPr lang="fr-FR" dirty="0">
                <a:solidFill>
                  <a:schemeClr val="tx2">
                    <a:lumMod val="40000"/>
                    <a:lumOff val="60000"/>
                  </a:schemeClr>
                </a:solidFill>
              </a:rPr>
              <a:t>          </a:t>
            </a:r>
            <a:endParaRPr lang="fr-FR" dirty="0">
              <a:solidFill>
                <a:schemeClr val="tx2">
                  <a:lumMod val="40000"/>
                  <a:lumOff val="60000"/>
                </a:schemeClr>
              </a:solidFill>
              <a:ea typeface="+mj-lt"/>
              <a:cs typeface="+mj-lt"/>
            </a:endParaRPr>
          </a:p>
        </p:txBody>
      </p:sp>
    </p:spTree>
    <p:extLst>
      <p:ext uri="{BB962C8B-B14F-4D97-AF65-F5344CB8AC3E}">
        <p14:creationId xmlns:p14="http://schemas.microsoft.com/office/powerpoint/2010/main" val="401797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335DF-DC2F-4427-A8C8-F68069DC1533}"/>
              </a:ext>
            </a:extLst>
          </p:cNvPr>
          <p:cNvSpPr>
            <a:spLocks noGrp="1"/>
          </p:cNvSpPr>
          <p:nvPr>
            <p:ph type="title"/>
          </p:nvPr>
        </p:nvSpPr>
        <p:spPr>
          <a:xfrm>
            <a:off x="1103312" y="452718"/>
            <a:ext cx="8947522" cy="1400530"/>
          </a:xfrm>
        </p:spPr>
        <p:txBody>
          <a:bodyPr anchor="ctr">
            <a:normAutofit/>
          </a:bodyPr>
          <a:lstStyle/>
          <a:p>
            <a:pPr algn="ctr"/>
            <a:r>
              <a:rPr lang="fr-FR" sz="6600" dirty="0">
                <a:solidFill>
                  <a:srgbClr val="C00000"/>
                </a:solidFill>
                <a:latin typeface="Britannic Bold"/>
              </a:rPr>
              <a:t>sommaire</a:t>
            </a:r>
          </a:p>
        </p:txBody>
      </p:sp>
      <p:pic>
        <p:nvPicPr>
          <p:cNvPr id="5" name="Image 5" descr="Une image contenant eau, table, lumière, assis&#10;&#10;Description générée avec un niveau de confiance très élevé">
            <a:extLst>
              <a:ext uri="{FF2B5EF4-FFF2-40B4-BE49-F238E27FC236}">
                <a16:creationId xmlns:a16="http://schemas.microsoft.com/office/drawing/2014/main" id="{1B3FBE99-0B88-462B-ADFF-690E860FE21C}"/>
              </a:ext>
            </a:extLst>
          </p:cNvPr>
          <p:cNvPicPr>
            <a:picLocks noChangeAspect="1"/>
          </p:cNvPicPr>
          <p:nvPr/>
        </p:nvPicPr>
        <p:blipFill>
          <a:blip r:embed="rId2"/>
          <a:stretch>
            <a:fillRect/>
          </a:stretch>
        </p:blipFill>
        <p:spPr>
          <a:xfrm rot="10800000">
            <a:off x="-5749" y="1747324"/>
            <a:ext cx="12203497" cy="5160523"/>
          </a:xfrm>
          <a:prstGeom prst="rect">
            <a:avLst/>
          </a:prstGeom>
        </p:spPr>
      </p:pic>
      <p:graphicFrame>
        <p:nvGraphicFramePr>
          <p:cNvPr id="10" name="Diagramme 10">
            <a:extLst>
              <a:ext uri="{FF2B5EF4-FFF2-40B4-BE49-F238E27FC236}">
                <a16:creationId xmlns:a16="http://schemas.microsoft.com/office/drawing/2014/main" id="{3F8C2845-FACE-4F4B-9237-08E6CA958456}"/>
              </a:ext>
            </a:extLst>
          </p:cNvPr>
          <p:cNvGraphicFramePr/>
          <p:nvPr>
            <p:extLst>
              <p:ext uri="{D42A27DB-BD31-4B8C-83A1-F6EECF244321}">
                <p14:modId xmlns:p14="http://schemas.microsoft.com/office/powerpoint/2010/main" val="2800070221"/>
              </p:ext>
            </p:extLst>
          </p:nvPr>
        </p:nvGraphicFramePr>
        <p:xfrm>
          <a:off x="1620897" y="2562237"/>
          <a:ext cx="8946541" cy="348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378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graphicEl>
                                              <a:dgm id="{8ABBAE13-9E04-4C0E-9BAB-7EF6E1E82C51}"/>
                                            </p:graphicEl>
                                          </p:spTgt>
                                        </p:tgtEl>
                                        <p:attrNameLst>
                                          <p:attrName>style.visibility</p:attrName>
                                        </p:attrNameLst>
                                      </p:cBhvr>
                                      <p:to>
                                        <p:strVal val="visible"/>
                                      </p:to>
                                    </p:set>
                                    <p:animEffect transition="in" filter="barn(inVertical)">
                                      <p:cBhvr>
                                        <p:cTn id="7" dur="500"/>
                                        <p:tgtEl>
                                          <p:spTgt spid="10">
                                            <p:graphicEl>
                                              <a:dgm id="{8ABBAE13-9E04-4C0E-9BAB-7EF6E1E82C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1C945-AA0C-4568-B295-CF2F3003EBEA}"/>
              </a:ext>
            </a:extLst>
          </p:cNvPr>
          <p:cNvSpPr>
            <a:spLocks noGrp="1"/>
          </p:cNvSpPr>
          <p:nvPr>
            <p:ph type="title"/>
          </p:nvPr>
        </p:nvSpPr>
        <p:spPr>
          <a:xfrm>
            <a:off x="1063054" y="78907"/>
            <a:ext cx="9404723" cy="1400530"/>
          </a:xfrm>
        </p:spPr>
        <p:txBody>
          <a:bodyPr/>
          <a:lstStyle/>
          <a:p>
            <a:r>
              <a:rPr lang="fr-FR" dirty="0">
                <a:latin typeface="Britannic Bold"/>
                <a:ea typeface="+mj-lt"/>
                <a:cs typeface="+mj-lt"/>
              </a:rPr>
              <a:t>                  </a:t>
            </a:r>
            <a:r>
              <a:rPr lang="fr-FR" sz="6600" dirty="0">
                <a:latin typeface="Britannic Bold"/>
              </a:rPr>
              <a:t>Description</a:t>
            </a:r>
            <a:br>
              <a:rPr lang="fr-FR" sz="6600" dirty="0">
                <a:latin typeface="Britannic Bold"/>
              </a:rPr>
            </a:br>
            <a:r>
              <a:rPr lang="fr-FR" sz="6600" dirty="0">
                <a:latin typeface="Britannic Bold"/>
                <a:ea typeface="+mj-lt"/>
                <a:cs typeface="+mj-lt"/>
              </a:rPr>
              <a:t> :</a:t>
            </a:r>
            <a:endParaRPr lang="fr-FR" sz="6600" dirty="0">
              <a:latin typeface="Britannic Bold"/>
            </a:endParaRPr>
          </a:p>
          <a:p>
            <a:endParaRPr lang="fr-FR" dirty="0"/>
          </a:p>
        </p:txBody>
      </p:sp>
      <p:graphicFrame>
        <p:nvGraphicFramePr>
          <p:cNvPr id="6" name="Diagramme 3">
            <a:extLst>
              <a:ext uri="{FF2B5EF4-FFF2-40B4-BE49-F238E27FC236}">
                <a16:creationId xmlns:a16="http://schemas.microsoft.com/office/drawing/2014/main" id="{780C8C82-6201-4F25-AB8B-540EE5B43B98}"/>
              </a:ext>
            </a:extLst>
          </p:cNvPr>
          <p:cNvGraphicFramePr/>
          <p:nvPr>
            <p:extLst>
              <p:ext uri="{D42A27DB-BD31-4B8C-83A1-F6EECF244321}">
                <p14:modId xmlns:p14="http://schemas.microsoft.com/office/powerpoint/2010/main" val="3958638547"/>
              </p:ext>
            </p:extLst>
          </p:nvPr>
        </p:nvGraphicFramePr>
        <p:xfrm>
          <a:off x="441954" y="1233410"/>
          <a:ext cx="11318804" cy="561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955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EC789584-A8A6-4C3C-B6EE-1ED5DDF985B0}"/>
                                            </p:graphicEl>
                                          </p:spTgt>
                                        </p:tgtEl>
                                        <p:attrNameLst>
                                          <p:attrName>style.visibility</p:attrName>
                                        </p:attrNameLst>
                                      </p:cBhvr>
                                      <p:to>
                                        <p:strVal val="visible"/>
                                      </p:to>
                                    </p:set>
                                    <p:animEffect transition="in" filter="randombar(horizontal)">
                                      <p:cBhvr>
                                        <p:cTn id="7" dur="500"/>
                                        <p:tgtEl>
                                          <p:spTgt spid="6">
                                            <p:graphicEl>
                                              <a:dgm id="{EC789584-A8A6-4C3C-B6EE-1ED5DDF985B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45F9FD60-FDD3-4E6F-A8DA-B12CAAE2077B}"/>
                                            </p:graphicEl>
                                          </p:spTgt>
                                        </p:tgtEl>
                                        <p:attrNameLst>
                                          <p:attrName>style.visibility</p:attrName>
                                        </p:attrNameLst>
                                      </p:cBhvr>
                                      <p:to>
                                        <p:strVal val="visible"/>
                                      </p:to>
                                    </p:set>
                                    <p:animEffect transition="in" filter="randombar(horizontal)">
                                      <p:cBhvr>
                                        <p:cTn id="12" dur="500"/>
                                        <p:tgtEl>
                                          <p:spTgt spid="6">
                                            <p:graphicEl>
                                              <a:dgm id="{45F9FD60-FDD3-4E6F-A8DA-B12CAAE2077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3DF64207-D073-4AFD-B14E-A60CEC5ED27D}"/>
                                            </p:graphicEl>
                                          </p:spTgt>
                                        </p:tgtEl>
                                        <p:attrNameLst>
                                          <p:attrName>style.visibility</p:attrName>
                                        </p:attrNameLst>
                                      </p:cBhvr>
                                      <p:to>
                                        <p:strVal val="visible"/>
                                      </p:to>
                                    </p:set>
                                    <p:animEffect transition="in" filter="randombar(horizontal)">
                                      <p:cBhvr>
                                        <p:cTn id="17" dur="500"/>
                                        <p:tgtEl>
                                          <p:spTgt spid="6">
                                            <p:graphicEl>
                                              <a:dgm id="{3DF64207-D073-4AFD-B14E-A60CEC5ED2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FA7F3A89-4C6B-4AF3-9D40-CF6145C9DC91}"/>
                                            </p:graphicEl>
                                          </p:spTgt>
                                        </p:tgtEl>
                                        <p:attrNameLst>
                                          <p:attrName>style.visibility</p:attrName>
                                        </p:attrNameLst>
                                      </p:cBhvr>
                                      <p:to>
                                        <p:strVal val="visible"/>
                                      </p:to>
                                    </p:set>
                                    <p:animEffect transition="in" filter="randombar(horizontal)">
                                      <p:cBhvr>
                                        <p:cTn id="22" dur="500"/>
                                        <p:tgtEl>
                                          <p:spTgt spid="6">
                                            <p:graphicEl>
                                              <a:dgm id="{FA7F3A89-4C6B-4AF3-9D40-CF6145C9DC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eau, table, lumière, assis&#10;&#10;Description générée avec un niveau de confiance très élevé">
            <a:extLst>
              <a:ext uri="{FF2B5EF4-FFF2-40B4-BE49-F238E27FC236}">
                <a16:creationId xmlns:a16="http://schemas.microsoft.com/office/drawing/2014/main" id="{EEBA727A-0579-4B15-941E-49835952D8BC}"/>
              </a:ext>
            </a:extLst>
          </p:cNvPr>
          <p:cNvPicPr>
            <a:picLocks noChangeAspect="1"/>
          </p:cNvPicPr>
          <p:nvPr/>
        </p:nvPicPr>
        <p:blipFill>
          <a:blip r:embed="rId2"/>
          <a:stretch>
            <a:fillRect/>
          </a:stretch>
        </p:blipFill>
        <p:spPr>
          <a:xfrm>
            <a:off x="-5750" y="-6713"/>
            <a:ext cx="12203499" cy="4312259"/>
          </a:xfrm>
          <a:prstGeom prst="rect">
            <a:avLst/>
          </a:prstGeom>
        </p:spPr>
      </p:pic>
      <p:sp>
        <p:nvSpPr>
          <p:cNvPr id="2" name="Titre 1">
            <a:extLst>
              <a:ext uri="{FF2B5EF4-FFF2-40B4-BE49-F238E27FC236}">
                <a16:creationId xmlns:a16="http://schemas.microsoft.com/office/drawing/2014/main" id="{AC32A337-CFE7-45D1-B5B4-DBC8EBAD985E}"/>
              </a:ext>
            </a:extLst>
          </p:cNvPr>
          <p:cNvSpPr>
            <a:spLocks noGrp="1"/>
          </p:cNvSpPr>
          <p:nvPr>
            <p:ph type="title"/>
          </p:nvPr>
        </p:nvSpPr>
        <p:spPr>
          <a:xfrm>
            <a:off x="543339" y="308944"/>
            <a:ext cx="11145078" cy="1957178"/>
          </a:xfrm>
        </p:spPr>
        <p:txBody>
          <a:bodyPr/>
          <a:lstStyle/>
          <a:p>
            <a:pPr algn="ctr"/>
            <a:r>
              <a:rPr lang="fr-FR" sz="6600" dirty="0">
                <a:latin typeface="Britannic Bold"/>
              </a:rPr>
              <a:t>L’utilisation dans l’univers des jeux vidéo</a:t>
            </a:r>
            <a:br>
              <a:rPr lang="fr-FR" sz="6600" dirty="0">
                <a:latin typeface="Britannic Bold"/>
              </a:rPr>
            </a:br>
            <a:endParaRPr lang="fr-FR" sz="6600" dirty="0">
              <a:latin typeface="Britannic Bold"/>
            </a:endParaRPr>
          </a:p>
          <a:p>
            <a:endParaRPr lang="fr-FR" dirty="0"/>
          </a:p>
        </p:txBody>
      </p:sp>
      <p:graphicFrame>
        <p:nvGraphicFramePr>
          <p:cNvPr id="6" name="Diagramme 3">
            <a:extLst>
              <a:ext uri="{FF2B5EF4-FFF2-40B4-BE49-F238E27FC236}">
                <a16:creationId xmlns:a16="http://schemas.microsoft.com/office/drawing/2014/main" id="{25B75A09-D7B6-465B-9A5E-AAB5ED393FE2}"/>
              </a:ext>
            </a:extLst>
          </p:cNvPr>
          <p:cNvGraphicFramePr/>
          <p:nvPr>
            <p:extLst>
              <p:ext uri="{D42A27DB-BD31-4B8C-83A1-F6EECF244321}">
                <p14:modId xmlns:p14="http://schemas.microsoft.com/office/powerpoint/2010/main" val="3797471471"/>
              </p:ext>
            </p:extLst>
          </p:nvPr>
        </p:nvGraphicFramePr>
        <p:xfrm>
          <a:off x="1622728" y="2644754"/>
          <a:ext cx="8946541" cy="3952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2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eau, table, lumière, assis&#10;&#10;Description générée avec un niveau de confiance très élevé">
            <a:extLst>
              <a:ext uri="{FF2B5EF4-FFF2-40B4-BE49-F238E27FC236}">
                <a16:creationId xmlns:a16="http://schemas.microsoft.com/office/drawing/2014/main" id="{EEBA727A-0579-4B15-941E-49835952D8BC}"/>
              </a:ext>
            </a:extLst>
          </p:cNvPr>
          <p:cNvPicPr>
            <a:picLocks noChangeAspect="1"/>
          </p:cNvPicPr>
          <p:nvPr/>
        </p:nvPicPr>
        <p:blipFill>
          <a:blip r:embed="rId2"/>
          <a:stretch>
            <a:fillRect/>
          </a:stretch>
        </p:blipFill>
        <p:spPr>
          <a:xfrm>
            <a:off x="-5750" y="-6713"/>
            <a:ext cx="12203499" cy="4312259"/>
          </a:xfrm>
          <a:prstGeom prst="rect">
            <a:avLst/>
          </a:prstGeom>
        </p:spPr>
      </p:pic>
      <p:sp>
        <p:nvSpPr>
          <p:cNvPr id="2" name="Titre 1">
            <a:extLst>
              <a:ext uri="{FF2B5EF4-FFF2-40B4-BE49-F238E27FC236}">
                <a16:creationId xmlns:a16="http://schemas.microsoft.com/office/drawing/2014/main" id="{AC32A337-CFE7-45D1-B5B4-DBC8EBAD985E}"/>
              </a:ext>
            </a:extLst>
          </p:cNvPr>
          <p:cNvSpPr>
            <a:spLocks noGrp="1"/>
          </p:cNvSpPr>
          <p:nvPr>
            <p:ph type="title"/>
          </p:nvPr>
        </p:nvSpPr>
        <p:spPr>
          <a:xfrm>
            <a:off x="543339" y="308944"/>
            <a:ext cx="11145078" cy="1957178"/>
          </a:xfrm>
        </p:spPr>
        <p:txBody>
          <a:bodyPr/>
          <a:lstStyle/>
          <a:p>
            <a:pPr algn="ctr"/>
            <a:r>
              <a:rPr lang="fr-FR" sz="6600" dirty="0">
                <a:latin typeface="Britannic Bold"/>
              </a:rPr>
              <a:t>L’utilisation dans l’univers des jeux vidéo</a:t>
            </a:r>
            <a:br>
              <a:rPr lang="fr-FR" sz="6600" dirty="0">
                <a:latin typeface="Britannic Bold"/>
              </a:rPr>
            </a:br>
            <a:endParaRPr lang="fr-FR" sz="6600" dirty="0">
              <a:latin typeface="Britannic Bold"/>
            </a:endParaRPr>
          </a:p>
          <a:p>
            <a:endParaRPr lang="fr-FR" dirty="0"/>
          </a:p>
        </p:txBody>
      </p:sp>
      <p:graphicFrame>
        <p:nvGraphicFramePr>
          <p:cNvPr id="6" name="Diagramme 3">
            <a:extLst>
              <a:ext uri="{FF2B5EF4-FFF2-40B4-BE49-F238E27FC236}">
                <a16:creationId xmlns:a16="http://schemas.microsoft.com/office/drawing/2014/main" id="{25B75A09-D7B6-465B-9A5E-AAB5ED393FE2}"/>
              </a:ext>
            </a:extLst>
          </p:cNvPr>
          <p:cNvGraphicFramePr/>
          <p:nvPr>
            <p:extLst>
              <p:ext uri="{D42A27DB-BD31-4B8C-83A1-F6EECF244321}">
                <p14:modId xmlns:p14="http://schemas.microsoft.com/office/powerpoint/2010/main" val="810911784"/>
              </p:ext>
            </p:extLst>
          </p:nvPr>
        </p:nvGraphicFramePr>
        <p:xfrm>
          <a:off x="1622728" y="2644754"/>
          <a:ext cx="8946541" cy="3952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27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1C945-AA0C-4568-B295-CF2F3003EBEA}"/>
              </a:ext>
            </a:extLst>
          </p:cNvPr>
          <p:cNvSpPr>
            <a:spLocks noGrp="1"/>
          </p:cNvSpPr>
          <p:nvPr>
            <p:ph type="title"/>
          </p:nvPr>
        </p:nvSpPr>
        <p:spPr>
          <a:xfrm>
            <a:off x="1063054" y="78907"/>
            <a:ext cx="9404723" cy="1400530"/>
          </a:xfrm>
        </p:spPr>
        <p:txBody>
          <a:bodyPr/>
          <a:lstStyle/>
          <a:p>
            <a:r>
              <a:rPr lang="fr-FR" dirty="0">
                <a:latin typeface="Britannic Bold"/>
                <a:ea typeface="+mj-lt"/>
                <a:cs typeface="+mj-lt"/>
              </a:rPr>
              <a:t>                  </a:t>
            </a:r>
            <a:r>
              <a:rPr lang="fr-FR" sz="6600" dirty="0">
                <a:latin typeface="Britannic Bold"/>
              </a:rPr>
              <a:t>L’avenir</a:t>
            </a:r>
            <a:br>
              <a:rPr lang="fr-FR" sz="6600" dirty="0">
                <a:latin typeface="Britannic Bold"/>
              </a:rPr>
            </a:br>
            <a:br>
              <a:rPr lang="fr-FR" sz="6600" dirty="0">
                <a:latin typeface="Britannic Bold"/>
              </a:rPr>
            </a:br>
            <a:r>
              <a:rPr lang="fr-FR" sz="6600" dirty="0">
                <a:latin typeface="Britannic Bold"/>
                <a:ea typeface="+mj-lt"/>
                <a:cs typeface="+mj-lt"/>
              </a:rPr>
              <a:t> :</a:t>
            </a:r>
            <a:endParaRPr lang="fr-FR" sz="6600" dirty="0">
              <a:latin typeface="Britannic Bold"/>
            </a:endParaRPr>
          </a:p>
          <a:p>
            <a:endParaRPr lang="fr-FR" dirty="0"/>
          </a:p>
        </p:txBody>
      </p:sp>
      <p:graphicFrame>
        <p:nvGraphicFramePr>
          <p:cNvPr id="6" name="Diagramme 3">
            <a:extLst>
              <a:ext uri="{FF2B5EF4-FFF2-40B4-BE49-F238E27FC236}">
                <a16:creationId xmlns:a16="http://schemas.microsoft.com/office/drawing/2014/main" id="{780C8C82-6201-4F25-AB8B-540EE5B43B98}"/>
              </a:ext>
            </a:extLst>
          </p:cNvPr>
          <p:cNvGraphicFramePr/>
          <p:nvPr>
            <p:extLst>
              <p:ext uri="{D42A27DB-BD31-4B8C-83A1-F6EECF244321}">
                <p14:modId xmlns:p14="http://schemas.microsoft.com/office/powerpoint/2010/main" val="3988562700"/>
              </p:ext>
            </p:extLst>
          </p:nvPr>
        </p:nvGraphicFramePr>
        <p:xfrm>
          <a:off x="441954" y="1233410"/>
          <a:ext cx="11318804" cy="561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361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EC789584-A8A6-4C3C-B6EE-1ED5DDF985B0}"/>
                                            </p:graphicEl>
                                          </p:spTgt>
                                        </p:tgtEl>
                                        <p:attrNameLst>
                                          <p:attrName>style.visibility</p:attrName>
                                        </p:attrNameLst>
                                      </p:cBhvr>
                                      <p:to>
                                        <p:strVal val="visible"/>
                                      </p:to>
                                    </p:set>
                                    <p:animEffect transition="in" filter="randombar(horizontal)">
                                      <p:cBhvr>
                                        <p:cTn id="7" dur="500"/>
                                        <p:tgtEl>
                                          <p:spTgt spid="6">
                                            <p:graphicEl>
                                              <a:dgm id="{EC789584-A8A6-4C3C-B6EE-1ED5DDF985B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45F9FD60-FDD3-4E6F-A8DA-B12CAAE2077B}"/>
                                            </p:graphicEl>
                                          </p:spTgt>
                                        </p:tgtEl>
                                        <p:attrNameLst>
                                          <p:attrName>style.visibility</p:attrName>
                                        </p:attrNameLst>
                                      </p:cBhvr>
                                      <p:to>
                                        <p:strVal val="visible"/>
                                      </p:to>
                                    </p:set>
                                    <p:animEffect transition="in" filter="randombar(horizontal)">
                                      <p:cBhvr>
                                        <p:cTn id="12" dur="500"/>
                                        <p:tgtEl>
                                          <p:spTgt spid="6">
                                            <p:graphicEl>
                                              <a:dgm id="{45F9FD60-FDD3-4E6F-A8DA-B12CAAE2077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3DF64207-D073-4AFD-B14E-A60CEC5ED27D}"/>
                                            </p:graphicEl>
                                          </p:spTgt>
                                        </p:tgtEl>
                                        <p:attrNameLst>
                                          <p:attrName>style.visibility</p:attrName>
                                        </p:attrNameLst>
                                      </p:cBhvr>
                                      <p:to>
                                        <p:strVal val="visible"/>
                                      </p:to>
                                    </p:set>
                                    <p:animEffect transition="in" filter="randombar(horizontal)">
                                      <p:cBhvr>
                                        <p:cTn id="17" dur="500"/>
                                        <p:tgtEl>
                                          <p:spTgt spid="6">
                                            <p:graphicEl>
                                              <a:dgm id="{3DF64207-D073-4AFD-B14E-A60CEC5ED2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FA7F3A89-4C6B-4AF3-9D40-CF6145C9DC91}"/>
                                            </p:graphicEl>
                                          </p:spTgt>
                                        </p:tgtEl>
                                        <p:attrNameLst>
                                          <p:attrName>style.visibility</p:attrName>
                                        </p:attrNameLst>
                                      </p:cBhvr>
                                      <p:to>
                                        <p:strVal val="visible"/>
                                      </p:to>
                                    </p:set>
                                    <p:animEffect transition="in" filter="randombar(horizontal)">
                                      <p:cBhvr>
                                        <p:cTn id="22" dur="500"/>
                                        <p:tgtEl>
                                          <p:spTgt spid="6">
                                            <p:graphicEl>
                                              <a:dgm id="{FA7F3A89-4C6B-4AF3-9D40-CF6145C9DC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C12297-8D90-4CA4-8918-96E3F83C052E}"/>
              </a:ext>
            </a:extLst>
          </p:cNvPr>
          <p:cNvSpPr>
            <a:spLocks noGrp="1"/>
          </p:cNvSpPr>
          <p:nvPr>
            <p:ph type="title"/>
          </p:nvPr>
        </p:nvSpPr>
        <p:spPr/>
        <p:txBody>
          <a:bodyPr/>
          <a:lstStyle/>
          <a:p>
            <a:pPr algn="ctr"/>
            <a:r>
              <a:rPr lang="fr-FR" dirty="0">
                <a:latin typeface="Britannic Bold"/>
              </a:rPr>
              <a:t>Lien des articles</a:t>
            </a:r>
            <a:endParaRPr lang="fr-FR" dirty="0"/>
          </a:p>
        </p:txBody>
      </p:sp>
      <p:sp>
        <p:nvSpPr>
          <p:cNvPr id="3" name="Espace réservé du contenu 2">
            <a:extLst>
              <a:ext uri="{FF2B5EF4-FFF2-40B4-BE49-F238E27FC236}">
                <a16:creationId xmlns:a16="http://schemas.microsoft.com/office/drawing/2014/main" id="{E2B75281-7495-4A91-84BE-089D239B41D8}"/>
              </a:ext>
            </a:extLst>
          </p:cNvPr>
          <p:cNvSpPr>
            <a:spLocks noGrp="1"/>
          </p:cNvSpPr>
          <p:nvPr>
            <p:ph idx="1"/>
          </p:nvPr>
        </p:nvSpPr>
        <p:spPr/>
        <p:txBody>
          <a:bodyPr/>
          <a:lstStyle/>
          <a:p>
            <a:r>
              <a:rPr lang="fr-FR" sz="1100" dirty="0">
                <a:hlinkClick r:id="rId2"/>
              </a:rPr>
              <a:t>https://cosmo-games.com/manette-dualsense-ps5/#:~:text=Le%20retour%20haptique%2C%20c'est,centre%2C%20en%20avant%2C%20etc%20%E2%80%A6</a:t>
            </a:r>
            <a:endParaRPr lang="fr-FR" sz="1100" dirty="0"/>
          </a:p>
          <a:p>
            <a:r>
              <a:rPr lang="fr-FR" sz="1100" dirty="0">
                <a:hlinkClick r:id="rId3"/>
              </a:rPr>
              <a:t>https://www.journaldunet.com/guides-d-achat/guide-du-jeu-video/1492381-ps5-ce-qu-il-faut-savoir-12-04-21/#:~:text=La%20Playstation%205%2C%20ou%20PS5,raison%20de%20ruptures%20de%20stocks</a:t>
            </a:r>
            <a:r>
              <a:rPr lang="fr-FR" sz="1100" dirty="0"/>
              <a:t>.</a:t>
            </a:r>
          </a:p>
          <a:p>
            <a:r>
              <a:rPr lang="fr-FR" sz="1100" dirty="0">
                <a:hlinkClick r:id="rId4"/>
              </a:rPr>
              <a:t>https://stylistme.com/casque-ecouteurs/bhaptics-tactot-avis-prix-test</a:t>
            </a:r>
            <a:endParaRPr lang="fr-FR" sz="1100" dirty="0"/>
          </a:p>
          <a:p>
            <a:r>
              <a:rPr lang="fr-FR" sz="1100" dirty="0">
                <a:hlinkClick r:id="rId5"/>
              </a:rPr>
              <a:t>https://www.alvexo.fr/blog/technologie/retour-haptique-la-nouvelle-tendance-technologique-2017/</a:t>
            </a:r>
            <a:endParaRPr lang="fr-FR" sz="1100" dirty="0"/>
          </a:p>
          <a:p>
            <a:r>
              <a:rPr lang="fr-FR" sz="1100" dirty="0">
                <a:hlinkClick r:id="rId6"/>
              </a:rPr>
              <a:t>https://fr.wikipedia.org/wiki/Haptique</a:t>
            </a:r>
            <a:endParaRPr lang="fr-FR" sz="1100" dirty="0"/>
          </a:p>
          <a:p>
            <a:r>
              <a:rPr lang="fr-FR" sz="1100" dirty="0">
                <a:hlinkClick r:id="rId7"/>
              </a:rPr>
              <a:t>https://www.mac4ever.com/actu/161820_brevet-un-retour-haptique-dans-le-clavier-des-macbook-pro</a:t>
            </a:r>
            <a:endParaRPr lang="fr-FR" sz="1100" dirty="0"/>
          </a:p>
          <a:p>
            <a:r>
              <a:rPr lang="fr-FR" sz="1100" dirty="0">
                <a:hlinkClick r:id="rId8"/>
              </a:rPr>
              <a:t>https://www.neozone.org/innovation/vr-haptx-obtient-une-subvention-de-15-million-de-dollars-pour-developper-une-combinaison-haptique-integrale/</a:t>
            </a:r>
            <a:endParaRPr lang="fr-FR" sz="1100" dirty="0"/>
          </a:p>
          <a:p>
            <a:endParaRPr lang="fr-FR" sz="1100" dirty="0"/>
          </a:p>
          <a:p>
            <a:pPr marL="0" indent="0">
              <a:buNone/>
            </a:pPr>
            <a:endParaRPr lang="fr-FR" sz="1100" dirty="0"/>
          </a:p>
        </p:txBody>
      </p:sp>
    </p:spTree>
    <p:extLst>
      <p:ext uri="{BB962C8B-B14F-4D97-AF65-F5344CB8AC3E}">
        <p14:creationId xmlns:p14="http://schemas.microsoft.com/office/powerpoint/2010/main" val="291987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456</TotalTime>
  <Words>632</Words>
  <Application>Microsoft Office PowerPoint</Application>
  <PresentationFormat>Grand écran</PresentationFormat>
  <Paragraphs>38</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Britannic Bold</vt:lpstr>
      <vt:lpstr>Century Gothic</vt:lpstr>
      <vt:lpstr>Wingdings 3</vt:lpstr>
      <vt:lpstr>Ion</vt:lpstr>
      <vt:lpstr>RETOUR HAPTIQUE</vt:lpstr>
      <vt:lpstr>sommaire</vt:lpstr>
      <vt:lpstr>                  Description  : </vt:lpstr>
      <vt:lpstr>L’utilisation dans l’univers des jeux vidéo  </vt:lpstr>
      <vt:lpstr>L’utilisation dans l’univers des jeux vidéo  </vt:lpstr>
      <vt:lpstr>                  L’avenir   : </vt:lpstr>
      <vt:lpstr>Lien des articles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Sebastien</dc:creator>
  <cp:lastModifiedBy>sebastien BRET</cp:lastModifiedBy>
  <cp:revision>819</cp:revision>
  <dcterms:created xsi:type="dcterms:W3CDTF">2020-01-31T17:46:17Z</dcterms:created>
  <dcterms:modified xsi:type="dcterms:W3CDTF">2021-04-16T10:19:55Z</dcterms:modified>
</cp:coreProperties>
</file>